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1D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114" d="100"/>
          <a:sy n="114" d="100"/>
        </p:scale>
        <p:origin x="30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AFA6-ACAA-48AE-88A2-4288D65FF9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2D12531-0B4E-4E5B-BE77-4EE6C92235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026AAAE-DDDF-45F4-A8BC-2CE70E885F20}"/>
              </a:ext>
            </a:extLst>
          </p:cNvPr>
          <p:cNvSpPr>
            <a:spLocks noGrp="1"/>
          </p:cNvSpPr>
          <p:nvPr>
            <p:ph type="dt" sz="half" idx="10"/>
          </p:nvPr>
        </p:nvSpPr>
        <p:spPr/>
        <p:txBody>
          <a:bodyPr/>
          <a:lstStyle/>
          <a:p>
            <a:fld id="{77AE0171-B8D3-4614-8659-331D4481AEC3}" type="datetimeFigureOut">
              <a:rPr lang="en-GB" smtClean="0"/>
              <a:t>19/09/2024</a:t>
            </a:fld>
            <a:endParaRPr lang="en-GB"/>
          </a:p>
        </p:txBody>
      </p:sp>
      <p:sp>
        <p:nvSpPr>
          <p:cNvPr id="5" name="Footer Placeholder 4">
            <a:extLst>
              <a:ext uri="{FF2B5EF4-FFF2-40B4-BE49-F238E27FC236}">
                <a16:creationId xmlns:a16="http://schemas.microsoft.com/office/drawing/2014/main" id="{6A2C5B63-6430-46A9-92F4-0AB3BCF7C5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1F7E90-A864-47D7-82C3-3EDA1AF2F1F4}"/>
              </a:ext>
            </a:extLst>
          </p:cNvPr>
          <p:cNvSpPr>
            <a:spLocks noGrp="1"/>
          </p:cNvSpPr>
          <p:nvPr>
            <p:ph type="sldNum" sz="quarter" idx="12"/>
          </p:nvPr>
        </p:nvSpPr>
        <p:spPr/>
        <p:txBody>
          <a:bodyPr/>
          <a:lstStyle/>
          <a:p>
            <a:fld id="{2CA00383-427E-431C-BB96-D230E7503B41}" type="slidenum">
              <a:rPr lang="en-GB" smtClean="0"/>
              <a:t>‹#›</a:t>
            </a:fld>
            <a:endParaRPr lang="en-GB"/>
          </a:p>
        </p:txBody>
      </p:sp>
    </p:spTree>
    <p:extLst>
      <p:ext uri="{BB962C8B-B14F-4D97-AF65-F5344CB8AC3E}">
        <p14:creationId xmlns:p14="http://schemas.microsoft.com/office/powerpoint/2010/main" val="3428388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2FB4-190A-4B00-9D7D-76932F207F6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BC08E1-67D5-4EE5-A994-2A40B9BE333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DC7938-4B8D-489B-8C56-60DD8F58632E}"/>
              </a:ext>
            </a:extLst>
          </p:cNvPr>
          <p:cNvSpPr>
            <a:spLocks noGrp="1"/>
          </p:cNvSpPr>
          <p:nvPr>
            <p:ph type="dt" sz="half" idx="10"/>
          </p:nvPr>
        </p:nvSpPr>
        <p:spPr/>
        <p:txBody>
          <a:bodyPr/>
          <a:lstStyle/>
          <a:p>
            <a:fld id="{77AE0171-B8D3-4614-8659-331D4481AEC3}" type="datetimeFigureOut">
              <a:rPr lang="en-GB" smtClean="0"/>
              <a:t>19/09/2024</a:t>
            </a:fld>
            <a:endParaRPr lang="en-GB"/>
          </a:p>
        </p:txBody>
      </p:sp>
      <p:sp>
        <p:nvSpPr>
          <p:cNvPr id="5" name="Footer Placeholder 4">
            <a:extLst>
              <a:ext uri="{FF2B5EF4-FFF2-40B4-BE49-F238E27FC236}">
                <a16:creationId xmlns:a16="http://schemas.microsoft.com/office/drawing/2014/main" id="{8B642AEB-BAAA-4E59-83BD-7D494332D1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1A555C-3EB2-4452-B2DD-E787E8074B37}"/>
              </a:ext>
            </a:extLst>
          </p:cNvPr>
          <p:cNvSpPr>
            <a:spLocks noGrp="1"/>
          </p:cNvSpPr>
          <p:nvPr>
            <p:ph type="sldNum" sz="quarter" idx="12"/>
          </p:nvPr>
        </p:nvSpPr>
        <p:spPr/>
        <p:txBody>
          <a:bodyPr/>
          <a:lstStyle/>
          <a:p>
            <a:fld id="{2CA00383-427E-431C-BB96-D230E7503B41}" type="slidenum">
              <a:rPr lang="en-GB" smtClean="0"/>
              <a:t>‹#›</a:t>
            </a:fld>
            <a:endParaRPr lang="en-GB"/>
          </a:p>
        </p:txBody>
      </p:sp>
    </p:spTree>
    <p:extLst>
      <p:ext uri="{BB962C8B-B14F-4D97-AF65-F5344CB8AC3E}">
        <p14:creationId xmlns:p14="http://schemas.microsoft.com/office/powerpoint/2010/main" val="1548503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7B65FF-BFE8-4179-9D0F-BF45B20971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4D6918-B970-4FD9-830F-2CEEB14EEE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0D8D65-B392-4CF1-A22A-8B16C1F0B510}"/>
              </a:ext>
            </a:extLst>
          </p:cNvPr>
          <p:cNvSpPr>
            <a:spLocks noGrp="1"/>
          </p:cNvSpPr>
          <p:nvPr>
            <p:ph type="dt" sz="half" idx="10"/>
          </p:nvPr>
        </p:nvSpPr>
        <p:spPr/>
        <p:txBody>
          <a:bodyPr/>
          <a:lstStyle/>
          <a:p>
            <a:fld id="{77AE0171-B8D3-4614-8659-331D4481AEC3}" type="datetimeFigureOut">
              <a:rPr lang="en-GB" smtClean="0"/>
              <a:t>19/09/2024</a:t>
            </a:fld>
            <a:endParaRPr lang="en-GB"/>
          </a:p>
        </p:txBody>
      </p:sp>
      <p:sp>
        <p:nvSpPr>
          <p:cNvPr id="5" name="Footer Placeholder 4">
            <a:extLst>
              <a:ext uri="{FF2B5EF4-FFF2-40B4-BE49-F238E27FC236}">
                <a16:creationId xmlns:a16="http://schemas.microsoft.com/office/drawing/2014/main" id="{B33199B4-99F5-4C21-B9EB-7C3EB9882D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7DC184-7F9B-421E-AE58-789733DA12CE}"/>
              </a:ext>
            </a:extLst>
          </p:cNvPr>
          <p:cNvSpPr>
            <a:spLocks noGrp="1"/>
          </p:cNvSpPr>
          <p:nvPr>
            <p:ph type="sldNum" sz="quarter" idx="12"/>
          </p:nvPr>
        </p:nvSpPr>
        <p:spPr/>
        <p:txBody>
          <a:bodyPr/>
          <a:lstStyle/>
          <a:p>
            <a:fld id="{2CA00383-427E-431C-BB96-D230E7503B41}" type="slidenum">
              <a:rPr lang="en-GB" smtClean="0"/>
              <a:t>‹#›</a:t>
            </a:fld>
            <a:endParaRPr lang="en-GB"/>
          </a:p>
        </p:txBody>
      </p:sp>
    </p:spTree>
    <p:extLst>
      <p:ext uri="{BB962C8B-B14F-4D97-AF65-F5344CB8AC3E}">
        <p14:creationId xmlns:p14="http://schemas.microsoft.com/office/powerpoint/2010/main" val="3428373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AAD97-DA9E-41C2-BA35-76B339A524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E82BAA-B53D-4BD5-BA5E-8DEB817114D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DFD07C-FA05-4A57-9F15-4311190C9165}"/>
              </a:ext>
            </a:extLst>
          </p:cNvPr>
          <p:cNvSpPr>
            <a:spLocks noGrp="1"/>
          </p:cNvSpPr>
          <p:nvPr>
            <p:ph type="dt" sz="half" idx="10"/>
          </p:nvPr>
        </p:nvSpPr>
        <p:spPr/>
        <p:txBody>
          <a:bodyPr/>
          <a:lstStyle/>
          <a:p>
            <a:fld id="{77AE0171-B8D3-4614-8659-331D4481AEC3}" type="datetimeFigureOut">
              <a:rPr lang="en-GB" smtClean="0"/>
              <a:t>19/09/2024</a:t>
            </a:fld>
            <a:endParaRPr lang="en-GB"/>
          </a:p>
        </p:txBody>
      </p:sp>
      <p:sp>
        <p:nvSpPr>
          <p:cNvPr id="5" name="Footer Placeholder 4">
            <a:extLst>
              <a:ext uri="{FF2B5EF4-FFF2-40B4-BE49-F238E27FC236}">
                <a16:creationId xmlns:a16="http://schemas.microsoft.com/office/drawing/2014/main" id="{C5A06958-7368-4018-B5E0-8A90239024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EE8384-B762-499A-B106-4CA92140CAC2}"/>
              </a:ext>
            </a:extLst>
          </p:cNvPr>
          <p:cNvSpPr>
            <a:spLocks noGrp="1"/>
          </p:cNvSpPr>
          <p:nvPr>
            <p:ph type="sldNum" sz="quarter" idx="12"/>
          </p:nvPr>
        </p:nvSpPr>
        <p:spPr/>
        <p:txBody>
          <a:bodyPr/>
          <a:lstStyle/>
          <a:p>
            <a:fld id="{2CA00383-427E-431C-BB96-D230E7503B41}" type="slidenum">
              <a:rPr lang="en-GB" smtClean="0"/>
              <a:t>‹#›</a:t>
            </a:fld>
            <a:endParaRPr lang="en-GB"/>
          </a:p>
        </p:txBody>
      </p:sp>
    </p:spTree>
    <p:extLst>
      <p:ext uri="{BB962C8B-B14F-4D97-AF65-F5344CB8AC3E}">
        <p14:creationId xmlns:p14="http://schemas.microsoft.com/office/powerpoint/2010/main" val="4198012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9F1E-DD29-493D-98F5-661944B440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A96D4D2-5039-4B78-A11C-C6E032A03B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1958ACC-9860-4D53-8AAD-ADE3996CEB7E}"/>
              </a:ext>
            </a:extLst>
          </p:cNvPr>
          <p:cNvSpPr>
            <a:spLocks noGrp="1"/>
          </p:cNvSpPr>
          <p:nvPr>
            <p:ph type="dt" sz="half" idx="10"/>
          </p:nvPr>
        </p:nvSpPr>
        <p:spPr/>
        <p:txBody>
          <a:bodyPr/>
          <a:lstStyle/>
          <a:p>
            <a:fld id="{77AE0171-B8D3-4614-8659-331D4481AEC3}" type="datetimeFigureOut">
              <a:rPr lang="en-GB" smtClean="0"/>
              <a:t>19/09/2024</a:t>
            </a:fld>
            <a:endParaRPr lang="en-GB"/>
          </a:p>
        </p:txBody>
      </p:sp>
      <p:sp>
        <p:nvSpPr>
          <p:cNvPr id="5" name="Footer Placeholder 4">
            <a:extLst>
              <a:ext uri="{FF2B5EF4-FFF2-40B4-BE49-F238E27FC236}">
                <a16:creationId xmlns:a16="http://schemas.microsoft.com/office/drawing/2014/main" id="{F269F18B-8A6F-4CCD-910F-673F2BC028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FA45FC-468D-43E5-A997-A9141ABBCE67}"/>
              </a:ext>
            </a:extLst>
          </p:cNvPr>
          <p:cNvSpPr>
            <a:spLocks noGrp="1"/>
          </p:cNvSpPr>
          <p:nvPr>
            <p:ph type="sldNum" sz="quarter" idx="12"/>
          </p:nvPr>
        </p:nvSpPr>
        <p:spPr/>
        <p:txBody>
          <a:bodyPr/>
          <a:lstStyle/>
          <a:p>
            <a:fld id="{2CA00383-427E-431C-BB96-D230E7503B41}" type="slidenum">
              <a:rPr lang="en-GB" smtClean="0"/>
              <a:t>‹#›</a:t>
            </a:fld>
            <a:endParaRPr lang="en-GB"/>
          </a:p>
        </p:txBody>
      </p:sp>
    </p:spTree>
    <p:extLst>
      <p:ext uri="{BB962C8B-B14F-4D97-AF65-F5344CB8AC3E}">
        <p14:creationId xmlns:p14="http://schemas.microsoft.com/office/powerpoint/2010/main" val="2227993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34811-22E3-415B-A517-89F85434B6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B8AA21-3F8B-47DD-8D28-7EC9B7BE2F4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72A2B5-8CFD-466A-9467-F0DAF063AC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21480B-D6AF-4466-9F68-CCF87B2899C3}"/>
              </a:ext>
            </a:extLst>
          </p:cNvPr>
          <p:cNvSpPr>
            <a:spLocks noGrp="1"/>
          </p:cNvSpPr>
          <p:nvPr>
            <p:ph type="dt" sz="half" idx="10"/>
          </p:nvPr>
        </p:nvSpPr>
        <p:spPr/>
        <p:txBody>
          <a:bodyPr/>
          <a:lstStyle/>
          <a:p>
            <a:fld id="{77AE0171-B8D3-4614-8659-331D4481AEC3}" type="datetimeFigureOut">
              <a:rPr lang="en-GB" smtClean="0"/>
              <a:t>19/09/2024</a:t>
            </a:fld>
            <a:endParaRPr lang="en-GB"/>
          </a:p>
        </p:txBody>
      </p:sp>
      <p:sp>
        <p:nvSpPr>
          <p:cNvPr id="6" name="Footer Placeholder 5">
            <a:extLst>
              <a:ext uri="{FF2B5EF4-FFF2-40B4-BE49-F238E27FC236}">
                <a16:creationId xmlns:a16="http://schemas.microsoft.com/office/drawing/2014/main" id="{26771FE9-C7F8-4DE0-B0AA-3C9B450896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F91209-156D-4496-B914-4C6A96CF7ADA}"/>
              </a:ext>
            </a:extLst>
          </p:cNvPr>
          <p:cNvSpPr>
            <a:spLocks noGrp="1"/>
          </p:cNvSpPr>
          <p:nvPr>
            <p:ph type="sldNum" sz="quarter" idx="12"/>
          </p:nvPr>
        </p:nvSpPr>
        <p:spPr/>
        <p:txBody>
          <a:bodyPr/>
          <a:lstStyle/>
          <a:p>
            <a:fld id="{2CA00383-427E-431C-BB96-D230E7503B41}" type="slidenum">
              <a:rPr lang="en-GB" smtClean="0"/>
              <a:t>‹#›</a:t>
            </a:fld>
            <a:endParaRPr lang="en-GB"/>
          </a:p>
        </p:txBody>
      </p:sp>
    </p:spTree>
    <p:extLst>
      <p:ext uri="{BB962C8B-B14F-4D97-AF65-F5344CB8AC3E}">
        <p14:creationId xmlns:p14="http://schemas.microsoft.com/office/powerpoint/2010/main" val="2965456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B71CF-0F3A-41E4-B5FE-75DFB13A15C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2F43BE-566D-4A63-BB96-011CDCD28E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26B89BB-CAF0-40F0-B7A6-8F93EF5EBA5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55ACD51-8F0D-4B6D-9AB5-68429BEA03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DB78CD2-7284-40EB-9C6F-654E9E6C01C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48D00B1-C84F-4BEE-BE9E-70AFBC2F6F8C}"/>
              </a:ext>
            </a:extLst>
          </p:cNvPr>
          <p:cNvSpPr>
            <a:spLocks noGrp="1"/>
          </p:cNvSpPr>
          <p:nvPr>
            <p:ph type="dt" sz="half" idx="10"/>
          </p:nvPr>
        </p:nvSpPr>
        <p:spPr/>
        <p:txBody>
          <a:bodyPr/>
          <a:lstStyle/>
          <a:p>
            <a:fld id="{77AE0171-B8D3-4614-8659-331D4481AEC3}" type="datetimeFigureOut">
              <a:rPr lang="en-GB" smtClean="0"/>
              <a:t>19/09/2024</a:t>
            </a:fld>
            <a:endParaRPr lang="en-GB"/>
          </a:p>
        </p:txBody>
      </p:sp>
      <p:sp>
        <p:nvSpPr>
          <p:cNvPr id="8" name="Footer Placeholder 7">
            <a:extLst>
              <a:ext uri="{FF2B5EF4-FFF2-40B4-BE49-F238E27FC236}">
                <a16:creationId xmlns:a16="http://schemas.microsoft.com/office/drawing/2014/main" id="{D119D915-ACB9-4BC6-8709-0547E31E9B5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E2C19DA-97A8-4D7A-8FAC-86F2A2536656}"/>
              </a:ext>
            </a:extLst>
          </p:cNvPr>
          <p:cNvSpPr>
            <a:spLocks noGrp="1"/>
          </p:cNvSpPr>
          <p:nvPr>
            <p:ph type="sldNum" sz="quarter" idx="12"/>
          </p:nvPr>
        </p:nvSpPr>
        <p:spPr/>
        <p:txBody>
          <a:bodyPr/>
          <a:lstStyle/>
          <a:p>
            <a:fld id="{2CA00383-427E-431C-BB96-D230E7503B41}" type="slidenum">
              <a:rPr lang="en-GB" smtClean="0"/>
              <a:t>‹#›</a:t>
            </a:fld>
            <a:endParaRPr lang="en-GB"/>
          </a:p>
        </p:txBody>
      </p:sp>
    </p:spTree>
    <p:extLst>
      <p:ext uri="{BB962C8B-B14F-4D97-AF65-F5344CB8AC3E}">
        <p14:creationId xmlns:p14="http://schemas.microsoft.com/office/powerpoint/2010/main" val="293976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1D3EF-2773-42E3-82F4-FB858304E2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B1FD956-214F-4295-9536-D8CD6C5AF3D2}"/>
              </a:ext>
            </a:extLst>
          </p:cNvPr>
          <p:cNvSpPr>
            <a:spLocks noGrp="1"/>
          </p:cNvSpPr>
          <p:nvPr>
            <p:ph type="dt" sz="half" idx="10"/>
          </p:nvPr>
        </p:nvSpPr>
        <p:spPr/>
        <p:txBody>
          <a:bodyPr/>
          <a:lstStyle/>
          <a:p>
            <a:fld id="{77AE0171-B8D3-4614-8659-331D4481AEC3}" type="datetimeFigureOut">
              <a:rPr lang="en-GB" smtClean="0"/>
              <a:t>19/09/2024</a:t>
            </a:fld>
            <a:endParaRPr lang="en-GB"/>
          </a:p>
        </p:txBody>
      </p:sp>
      <p:sp>
        <p:nvSpPr>
          <p:cNvPr id="4" name="Footer Placeholder 3">
            <a:extLst>
              <a:ext uri="{FF2B5EF4-FFF2-40B4-BE49-F238E27FC236}">
                <a16:creationId xmlns:a16="http://schemas.microsoft.com/office/drawing/2014/main" id="{3062E6FF-0616-4FEA-8F0C-9A44560E43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0F943F5-F05E-4430-BD30-E16D7B82B0C4}"/>
              </a:ext>
            </a:extLst>
          </p:cNvPr>
          <p:cNvSpPr>
            <a:spLocks noGrp="1"/>
          </p:cNvSpPr>
          <p:nvPr>
            <p:ph type="sldNum" sz="quarter" idx="12"/>
          </p:nvPr>
        </p:nvSpPr>
        <p:spPr/>
        <p:txBody>
          <a:bodyPr/>
          <a:lstStyle/>
          <a:p>
            <a:fld id="{2CA00383-427E-431C-BB96-D230E7503B41}" type="slidenum">
              <a:rPr lang="en-GB" smtClean="0"/>
              <a:t>‹#›</a:t>
            </a:fld>
            <a:endParaRPr lang="en-GB"/>
          </a:p>
        </p:txBody>
      </p:sp>
    </p:spTree>
    <p:extLst>
      <p:ext uri="{BB962C8B-B14F-4D97-AF65-F5344CB8AC3E}">
        <p14:creationId xmlns:p14="http://schemas.microsoft.com/office/powerpoint/2010/main" val="4164370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57F980-BBE6-4B51-A672-EE36D8E86337}"/>
              </a:ext>
            </a:extLst>
          </p:cNvPr>
          <p:cNvSpPr>
            <a:spLocks noGrp="1"/>
          </p:cNvSpPr>
          <p:nvPr>
            <p:ph type="dt" sz="half" idx="10"/>
          </p:nvPr>
        </p:nvSpPr>
        <p:spPr/>
        <p:txBody>
          <a:bodyPr/>
          <a:lstStyle/>
          <a:p>
            <a:fld id="{77AE0171-B8D3-4614-8659-331D4481AEC3}" type="datetimeFigureOut">
              <a:rPr lang="en-GB" smtClean="0"/>
              <a:t>19/09/2024</a:t>
            </a:fld>
            <a:endParaRPr lang="en-GB"/>
          </a:p>
        </p:txBody>
      </p:sp>
      <p:sp>
        <p:nvSpPr>
          <p:cNvPr id="3" name="Footer Placeholder 2">
            <a:extLst>
              <a:ext uri="{FF2B5EF4-FFF2-40B4-BE49-F238E27FC236}">
                <a16:creationId xmlns:a16="http://schemas.microsoft.com/office/drawing/2014/main" id="{ABDB8DBB-56D4-41B2-BBA5-82FC1B6F645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8D0AF83-BC09-41AD-B3E9-D62192F32DA0}"/>
              </a:ext>
            </a:extLst>
          </p:cNvPr>
          <p:cNvSpPr>
            <a:spLocks noGrp="1"/>
          </p:cNvSpPr>
          <p:nvPr>
            <p:ph type="sldNum" sz="quarter" idx="12"/>
          </p:nvPr>
        </p:nvSpPr>
        <p:spPr/>
        <p:txBody>
          <a:bodyPr/>
          <a:lstStyle/>
          <a:p>
            <a:fld id="{2CA00383-427E-431C-BB96-D230E7503B41}" type="slidenum">
              <a:rPr lang="en-GB" smtClean="0"/>
              <a:t>‹#›</a:t>
            </a:fld>
            <a:endParaRPr lang="en-GB"/>
          </a:p>
        </p:txBody>
      </p:sp>
    </p:spTree>
    <p:extLst>
      <p:ext uri="{BB962C8B-B14F-4D97-AF65-F5344CB8AC3E}">
        <p14:creationId xmlns:p14="http://schemas.microsoft.com/office/powerpoint/2010/main" val="1328785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5C2D5-6B94-469E-A0FE-0AED67708F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2C4AFE8-27C1-4627-80E5-1E4A90DBC9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E751EC6-8C70-410B-B7F2-5D0DC9364D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235D70-9488-4E0C-9261-48F029F845E9}"/>
              </a:ext>
            </a:extLst>
          </p:cNvPr>
          <p:cNvSpPr>
            <a:spLocks noGrp="1"/>
          </p:cNvSpPr>
          <p:nvPr>
            <p:ph type="dt" sz="half" idx="10"/>
          </p:nvPr>
        </p:nvSpPr>
        <p:spPr/>
        <p:txBody>
          <a:bodyPr/>
          <a:lstStyle/>
          <a:p>
            <a:fld id="{77AE0171-B8D3-4614-8659-331D4481AEC3}" type="datetimeFigureOut">
              <a:rPr lang="en-GB" smtClean="0"/>
              <a:t>19/09/2024</a:t>
            </a:fld>
            <a:endParaRPr lang="en-GB"/>
          </a:p>
        </p:txBody>
      </p:sp>
      <p:sp>
        <p:nvSpPr>
          <p:cNvPr id="6" name="Footer Placeholder 5">
            <a:extLst>
              <a:ext uri="{FF2B5EF4-FFF2-40B4-BE49-F238E27FC236}">
                <a16:creationId xmlns:a16="http://schemas.microsoft.com/office/drawing/2014/main" id="{433CF7BE-20C3-4510-A0AC-BDCF78ACEA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ADBB86-7120-472E-96E9-DC4A8C231A1F}"/>
              </a:ext>
            </a:extLst>
          </p:cNvPr>
          <p:cNvSpPr>
            <a:spLocks noGrp="1"/>
          </p:cNvSpPr>
          <p:nvPr>
            <p:ph type="sldNum" sz="quarter" idx="12"/>
          </p:nvPr>
        </p:nvSpPr>
        <p:spPr/>
        <p:txBody>
          <a:bodyPr/>
          <a:lstStyle/>
          <a:p>
            <a:fld id="{2CA00383-427E-431C-BB96-D230E7503B41}" type="slidenum">
              <a:rPr lang="en-GB" smtClean="0"/>
              <a:t>‹#›</a:t>
            </a:fld>
            <a:endParaRPr lang="en-GB"/>
          </a:p>
        </p:txBody>
      </p:sp>
    </p:spTree>
    <p:extLst>
      <p:ext uri="{BB962C8B-B14F-4D97-AF65-F5344CB8AC3E}">
        <p14:creationId xmlns:p14="http://schemas.microsoft.com/office/powerpoint/2010/main" val="2422528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9AEAC-8867-4547-83BA-49A6415A51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60837AB-EAAE-4A16-A4A8-8F4D5FA94F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4A664AE-1644-4198-BB64-64122E3885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0CA1C6-55FD-47EF-9AED-C3227E580FE2}"/>
              </a:ext>
            </a:extLst>
          </p:cNvPr>
          <p:cNvSpPr>
            <a:spLocks noGrp="1"/>
          </p:cNvSpPr>
          <p:nvPr>
            <p:ph type="dt" sz="half" idx="10"/>
          </p:nvPr>
        </p:nvSpPr>
        <p:spPr/>
        <p:txBody>
          <a:bodyPr/>
          <a:lstStyle/>
          <a:p>
            <a:fld id="{77AE0171-B8D3-4614-8659-331D4481AEC3}" type="datetimeFigureOut">
              <a:rPr lang="en-GB" smtClean="0"/>
              <a:t>19/09/2024</a:t>
            </a:fld>
            <a:endParaRPr lang="en-GB"/>
          </a:p>
        </p:txBody>
      </p:sp>
      <p:sp>
        <p:nvSpPr>
          <p:cNvPr id="6" name="Footer Placeholder 5">
            <a:extLst>
              <a:ext uri="{FF2B5EF4-FFF2-40B4-BE49-F238E27FC236}">
                <a16:creationId xmlns:a16="http://schemas.microsoft.com/office/drawing/2014/main" id="{E70F7329-8F45-4DBE-8FAA-40CDB7E7A9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28B8DE-EDB2-46C5-BD14-A8D2556E2F8B}"/>
              </a:ext>
            </a:extLst>
          </p:cNvPr>
          <p:cNvSpPr>
            <a:spLocks noGrp="1"/>
          </p:cNvSpPr>
          <p:nvPr>
            <p:ph type="sldNum" sz="quarter" idx="12"/>
          </p:nvPr>
        </p:nvSpPr>
        <p:spPr/>
        <p:txBody>
          <a:bodyPr/>
          <a:lstStyle/>
          <a:p>
            <a:fld id="{2CA00383-427E-431C-BB96-D230E7503B41}" type="slidenum">
              <a:rPr lang="en-GB" smtClean="0"/>
              <a:t>‹#›</a:t>
            </a:fld>
            <a:endParaRPr lang="en-GB"/>
          </a:p>
        </p:txBody>
      </p:sp>
    </p:spTree>
    <p:extLst>
      <p:ext uri="{BB962C8B-B14F-4D97-AF65-F5344CB8AC3E}">
        <p14:creationId xmlns:p14="http://schemas.microsoft.com/office/powerpoint/2010/main" val="3916532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ECBF3F-C7AE-4722-9588-2E87B4F749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B3980F-2DE6-4681-868F-3FE7C4CC7D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42724A-7F0E-499A-9888-3277FC670F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E0171-B8D3-4614-8659-331D4481AEC3}" type="datetimeFigureOut">
              <a:rPr lang="en-GB" smtClean="0"/>
              <a:t>19/09/2024</a:t>
            </a:fld>
            <a:endParaRPr lang="en-GB"/>
          </a:p>
        </p:txBody>
      </p:sp>
      <p:sp>
        <p:nvSpPr>
          <p:cNvPr id="5" name="Footer Placeholder 4">
            <a:extLst>
              <a:ext uri="{FF2B5EF4-FFF2-40B4-BE49-F238E27FC236}">
                <a16:creationId xmlns:a16="http://schemas.microsoft.com/office/drawing/2014/main" id="{60CF90BF-E13A-4D2C-95F9-875233562A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4E7ECBD-A3E5-40A6-B0B4-0ED2BA53D7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00383-427E-431C-BB96-D230E7503B41}" type="slidenum">
              <a:rPr lang="en-GB" smtClean="0"/>
              <a:t>‹#›</a:t>
            </a:fld>
            <a:endParaRPr lang="en-GB"/>
          </a:p>
        </p:txBody>
      </p:sp>
    </p:spTree>
    <p:extLst>
      <p:ext uri="{BB962C8B-B14F-4D97-AF65-F5344CB8AC3E}">
        <p14:creationId xmlns:p14="http://schemas.microsoft.com/office/powerpoint/2010/main" val="1744714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office@mayespark.redbridge.sch.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3945C-4D4A-4F68-8921-18FA2F1376F8}"/>
              </a:ext>
            </a:extLst>
          </p:cNvPr>
          <p:cNvSpPr>
            <a:spLocks noGrp="1"/>
          </p:cNvSpPr>
          <p:nvPr>
            <p:ph type="ctrTitle"/>
          </p:nvPr>
        </p:nvSpPr>
        <p:spPr/>
        <p:txBody>
          <a:bodyPr>
            <a:normAutofit fontScale="90000"/>
          </a:bodyPr>
          <a:lstStyle/>
          <a:p>
            <a:r>
              <a:rPr lang="en-GB" sz="9600" dirty="0">
                <a:latin typeface="Comic Sans MS" panose="030F0702030302020204" pitchFamily="66" charset="0"/>
              </a:rPr>
              <a:t>Parents’ Information </a:t>
            </a:r>
            <a:br>
              <a:rPr lang="en-GB" sz="8000" dirty="0">
                <a:latin typeface="Comic Sans MS" panose="030F0702030302020204" pitchFamily="66" charset="0"/>
              </a:rPr>
            </a:br>
            <a:r>
              <a:rPr lang="en-GB" sz="6700" dirty="0">
                <a:latin typeface="Comic Sans MS" panose="030F0702030302020204" pitchFamily="66" charset="0"/>
              </a:rPr>
              <a:t>2024-2025</a:t>
            </a:r>
          </a:p>
        </p:txBody>
      </p:sp>
      <p:sp>
        <p:nvSpPr>
          <p:cNvPr id="3" name="Subtitle 2">
            <a:extLst>
              <a:ext uri="{FF2B5EF4-FFF2-40B4-BE49-F238E27FC236}">
                <a16:creationId xmlns:a16="http://schemas.microsoft.com/office/drawing/2014/main" id="{C82D6D1B-8BAF-46DD-8C1D-93085CF48ED1}"/>
              </a:ext>
            </a:extLst>
          </p:cNvPr>
          <p:cNvSpPr>
            <a:spLocks noGrp="1"/>
          </p:cNvSpPr>
          <p:nvPr>
            <p:ph type="subTitle" idx="1"/>
          </p:nvPr>
        </p:nvSpPr>
        <p:spPr/>
        <p:txBody>
          <a:bodyPr>
            <a:normAutofit/>
          </a:bodyPr>
          <a:lstStyle/>
          <a:p>
            <a:r>
              <a:rPr lang="en-GB" sz="7200" dirty="0">
                <a:latin typeface="Comic Sans MS" panose="030F0702030302020204" pitchFamily="66" charset="0"/>
              </a:rPr>
              <a:t>Welcome to Year 4</a:t>
            </a:r>
          </a:p>
        </p:txBody>
      </p:sp>
      <p:pic>
        <p:nvPicPr>
          <p:cNvPr id="1026" name="Picture 2" descr="Mayespark Primary School">
            <a:extLst>
              <a:ext uri="{FF2B5EF4-FFF2-40B4-BE49-F238E27FC236}">
                <a16:creationId xmlns:a16="http://schemas.microsoft.com/office/drawing/2014/main" id="{9311EC88-6C49-4709-8FDE-854DD3B0E6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9787" y="4429919"/>
            <a:ext cx="2238375"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892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8D8A3-4772-DB1E-8F34-783698474188}"/>
              </a:ext>
            </a:extLst>
          </p:cNvPr>
          <p:cNvSpPr>
            <a:spLocks noGrp="1"/>
          </p:cNvSpPr>
          <p:nvPr>
            <p:ph type="title"/>
          </p:nvPr>
        </p:nvSpPr>
        <p:spPr>
          <a:xfrm>
            <a:off x="740546" y="0"/>
            <a:ext cx="10515600" cy="1325563"/>
          </a:xfrm>
        </p:spPr>
        <p:txBody>
          <a:bodyPr>
            <a:normAutofit/>
          </a:bodyPr>
          <a:lstStyle/>
          <a:p>
            <a:r>
              <a:rPr lang="en-GB" sz="7200" dirty="0">
                <a:latin typeface="Comic Sans MS" panose="030F0702030302020204" pitchFamily="66" charset="0"/>
              </a:rPr>
              <a:t>Homework</a:t>
            </a:r>
          </a:p>
        </p:txBody>
      </p:sp>
      <p:sp>
        <p:nvSpPr>
          <p:cNvPr id="3" name="Content Placeholder 2">
            <a:extLst>
              <a:ext uri="{FF2B5EF4-FFF2-40B4-BE49-F238E27FC236}">
                <a16:creationId xmlns:a16="http://schemas.microsoft.com/office/drawing/2014/main" id="{BDB25E43-279D-040D-7BCD-A5AB70D34821}"/>
              </a:ext>
            </a:extLst>
          </p:cNvPr>
          <p:cNvSpPr>
            <a:spLocks noGrp="1"/>
          </p:cNvSpPr>
          <p:nvPr>
            <p:ph idx="1"/>
          </p:nvPr>
        </p:nvSpPr>
        <p:spPr>
          <a:xfrm>
            <a:off x="616259" y="1120166"/>
            <a:ext cx="10515600" cy="4351338"/>
          </a:xfrm>
        </p:spPr>
        <p:txBody>
          <a:bodyPr>
            <a:noAutofit/>
          </a:bodyPr>
          <a:lstStyle/>
          <a:p>
            <a:pPr marL="0" indent="0" algn="ctr">
              <a:buNone/>
            </a:pPr>
            <a:r>
              <a:rPr lang="en-US" dirty="0">
                <a:latin typeface="Comic Sans MS" panose="030F0702030302020204" pitchFamily="66" charset="0"/>
              </a:rPr>
              <a:t>We have a consistent approach to homework.</a:t>
            </a:r>
          </a:p>
          <a:p>
            <a:pPr marL="0" indent="0" algn="ctr">
              <a:buNone/>
            </a:pPr>
            <a:endParaRPr lang="en-US" dirty="0">
              <a:latin typeface="Comic Sans MS" panose="030F0702030302020204" pitchFamily="66" charset="0"/>
            </a:endParaRPr>
          </a:p>
          <a:p>
            <a:pPr algn="ctr"/>
            <a:r>
              <a:rPr lang="en-US" dirty="0">
                <a:latin typeface="Comic Sans MS" panose="030F0702030302020204" pitchFamily="66" charset="0"/>
              </a:rPr>
              <a:t>Homework is set on Google Classroom. Each child has a log in but please ask your class teacher if you don’t have one. </a:t>
            </a:r>
          </a:p>
          <a:p>
            <a:pPr algn="ctr"/>
            <a:r>
              <a:rPr lang="en-US" dirty="0">
                <a:latin typeface="Comic Sans MS" panose="030F0702030302020204" pitchFamily="66" charset="0"/>
              </a:rPr>
              <a:t>Each week their will be a piece of English, maths and spellings to complete. </a:t>
            </a:r>
          </a:p>
          <a:p>
            <a:pPr algn="ctr"/>
            <a:r>
              <a:rPr lang="en-US" dirty="0">
                <a:latin typeface="Comic Sans MS" panose="030F0702030302020204" pitchFamily="66" charset="0"/>
              </a:rPr>
              <a:t>Please can all homework be completed in the homework books provided.</a:t>
            </a:r>
          </a:p>
          <a:p>
            <a:pPr algn="ctr"/>
            <a:r>
              <a:rPr lang="en-US" dirty="0">
                <a:latin typeface="Comic Sans MS" panose="030F0702030302020204" pitchFamily="66" charset="0"/>
              </a:rPr>
              <a:t>Homework is set on a Friday and handed in by the following Wednesday. </a:t>
            </a:r>
          </a:p>
          <a:p>
            <a:pPr marL="0" indent="0" algn="ctr">
              <a:buNone/>
            </a:pPr>
            <a:r>
              <a:rPr lang="en-US" dirty="0"/>
              <a:t>• </a:t>
            </a:r>
            <a:r>
              <a:rPr lang="en-US" dirty="0">
                <a:latin typeface="Comic Sans MS" panose="030F0702030302020204" pitchFamily="66" charset="0"/>
              </a:rPr>
              <a:t>Reading should be completed every night (recommended 30 minutes) and recorded in their reading record. </a:t>
            </a:r>
          </a:p>
          <a:p>
            <a:pPr marL="0" indent="0" algn="ctr">
              <a:buNone/>
            </a:pPr>
            <a:endParaRPr lang="en-US" sz="2100" dirty="0">
              <a:latin typeface="Comic Sans MS" panose="030F0702030302020204" pitchFamily="66" charset="0"/>
            </a:endParaRPr>
          </a:p>
          <a:p>
            <a:pPr marL="0" indent="0" algn="ctr">
              <a:buNone/>
            </a:pPr>
            <a:endParaRPr lang="en-US" sz="2100" dirty="0"/>
          </a:p>
          <a:p>
            <a:pPr marL="0" indent="0" algn="ctr">
              <a:buNone/>
            </a:pPr>
            <a:endParaRPr lang="en-US" sz="2100" dirty="0"/>
          </a:p>
          <a:p>
            <a:pPr marL="0" indent="0" algn="ctr">
              <a:buNone/>
            </a:pPr>
            <a:endParaRPr lang="en-US" sz="2100" dirty="0"/>
          </a:p>
          <a:p>
            <a:pPr marL="0" indent="0" algn="ctr">
              <a:buNone/>
            </a:pPr>
            <a:endParaRPr lang="en-US" sz="2100" dirty="0"/>
          </a:p>
          <a:p>
            <a:pPr marL="0" indent="0" algn="ctr">
              <a:buNone/>
            </a:pPr>
            <a:endParaRPr lang="en-US" sz="2100" dirty="0"/>
          </a:p>
          <a:p>
            <a:pPr marL="0" indent="0" algn="ctr">
              <a:buNone/>
            </a:pPr>
            <a:endParaRPr lang="en-US" sz="2100" dirty="0"/>
          </a:p>
          <a:p>
            <a:pPr marL="0" indent="0" algn="ctr">
              <a:buNone/>
            </a:pPr>
            <a:endParaRPr lang="en-US" sz="2100" dirty="0"/>
          </a:p>
          <a:p>
            <a:pPr marL="0" indent="0" algn="ctr">
              <a:buNone/>
            </a:pPr>
            <a:endParaRPr lang="en-US" sz="2100" dirty="0"/>
          </a:p>
          <a:p>
            <a:pPr marL="0" indent="0" algn="ctr">
              <a:buNone/>
            </a:pPr>
            <a:endParaRPr lang="en-US" sz="2100" dirty="0"/>
          </a:p>
        </p:txBody>
      </p:sp>
      <p:pic>
        <p:nvPicPr>
          <p:cNvPr id="1026" name="Picture 2" descr="Homework | The SGS Academy Trust">
            <a:extLst>
              <a:ext uri="{FF2B5EF4-FFF2-40B4-BE49-F238E27FC236}">
                <a16:creationId xmlns:a16="http://schemas.microsoft.com/office/drawing/2014/main" id="{26DED20F-DC5D-9ADC-F18D-70C1BBA94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0993" y="119856"/>
            <a:ext cx="4200525"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671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78AF54-0CF8-A93C-7965-CE8F46EC8680}"/>
              </a:ext>
            </a:extLst>
          </p:cNvPr>
          <p:cNvSpPr>
            <a:spLocks noGrp="1"/>
          </p:cNvSpPr>
          <p:nvPr>
            <p:ph idx="1"/>
          </p:nvPr>
        </p:nvSpPr>
        <p:spPr>
          <a:xfrm>
            <a:off x="625136" y="689282"/>
            <a:ext cx="10515600" cy="6168718"/>
          </a:xfrm>
        </p:spPr>
        <p:txBody>
          <a:bodyPr>
            <a:normAutofit fontScale="40000" lnSpcReduction="20000"/>
          </a:bodyPr>
          <a:lstStyle/>
          <a:p>
            <a:pPr marL="0" indent="0" algn="ctr">
              <a:buNone/>
            </a:pPr>
            <a:r>
              <a:rPr lang="en-US" sz="5900" dirty="0">
                <a:latin typeface="Comic Sans MS" panose="030F0702030302020204" pitchFamily="66" charset="0"/>
              </a:rPr>
              <a:t>• Learn the Key Instant Recall Fact (KIRFs) for each half-term.</a:t>
            </a:r>
          </a:p>
          <a:p>
            <a:pPr marL="0" indent="0" algn="ctr">
              <a:buNone/>
            </a:pPr>
            <a:endParaRPr lang="en-US" sz="4500" dirty="0"/>
          </a:p>
          <a:p>
            <a:pPr marL="0" indent="0" algn="ctr">
              <a:buNone/>
            </a:pPr>
            <a:endParaRPr lang="en-US" sz="4500" dirty="0"/>
          </a:p>
          <a:p>
            <a:pPr marL="0" indent="0" algn="ctr">
              <a:buNone/>
            </a:pPr>
            <a:endParaRPr lang="en-US" sz="4500" dirty="0"/>
          </a:p>
          <a:p>
            <a:pPr marL="0" indent="0" algn="ctr">
              <a:buNone/>
            </a:pPr>
            <a:endParaRPr lang="en-US" sz="4500" dirty="0"/>
          </a:p>
          <a:p>
            <a:pPr marL="0" indent="0" algn="ctr">
              <a:buNone/>
            </a:pPr>
            <a:endParaRPr lang="en-US" sz="4500" dirty="0"/>
          </a:p>
          <a:p>
            <a:pPr marL="0" indent="0" algn="ctr">
              <a:buNone/>
            </a:pPr>
            <a:endParaRPr lang="en-US" sz="4500" dirty="0"/>
          </a:p>
          <a:p>
            <a:pPr marL="0" indent="0" algn="ctr">
              <a:buNone/>
            </a:pPr>
            <a:endParaRPr lang="en-US" sz="4500" dirty="0"/>
          </a:p>
          <a:p>
            <a:pPr marL="0" indent="0" algn="ctr">
              <a:buNone/>
            </a:pPr>
            <a:endParaRPr lang="en-US" sz="4500" dirty="0"/>
          </a:p>
          <a:p>
            <a:pPr marL="0" indent="0" algn="ctr">
              <a:buNone/>
            </a:pPr>
            <a:endParaRPr lang="en-US" sz="4500" dirty="0"/>
          </a:p>
          <a:p>
            <a:pPr marL="0" indent="0" algn="ctr">
              <a:buNone/>
            </a:pPr>
            <a:r>
              <a:rPr lang="en-US" sz="4500" dirty="0"/>
              <a:t> </a:t>
            </a:r>
            <a:r>
              <a:rPr lang="en-US" sz="7000" dirty="0"/>
              <a:t>• </a:t>
            </a:r>
            <a:r>
              <a:rPr lang="en-US" sz="7000" dirty="0">
                <a:latin typeface="Comic Sans MS" panose="030F0702030302020204" pitchFamily="66" charset="0"/>
              </a:rPr>
              <a:t>Any online homework, such as Reading Plus and Times Tables Rock stars, should be completed when set. Opportunities will be provided for children who do not have access to the internet or parents should visit the local library with their children to use the computers free of charge. Children can access these resources independently even when homework is not set.</a:t>
            </a:r>
          </a:p>
          <a:p>
            <a:pPr marL="0" indent="0" algn="ctr">
              <a:buNone/>
            </a:pPr>
            <a:r>
              <a:rPr lang="en-US" sz="7000" dirty="0">
                <a:latin typeface="Comic Sans MS" panose="030F0702030302020204" pitchFamily="66" charset="0"/>
              </a:rPr>
              <a:t> • Any other topic work/project work should be completed when set (usually over the course of a number of weeks).</a:t>
            </a:r>
          </a:p>
          <a:p>
            <a:pPr marL="0" indent="0">
              <a:buNone/>
            </a:pPr>
            <a:endParaRPr lang="en-GB" dirty="0"/>
          </a:p>
        </p:txBody>
      </p:sp>
      <p:graphicFrame>
        <p:nvGraphicFramePr>
          <p:cNvPr id="2" name="Table 1">
            <a:extLst>
              <a:ext uri="{FF2B5EF4-FFF2-40B4-BE49-F238E27FC236}">
                <a16:creationId xmlns:a16="http://schemas.microsoft.com/office/drawing/2014/main" id="{1015F4A1-F261-4EB1-AA08-CDFD1024A1A2}"/>
              </a:ext>
            </a:extLst>
          </p:cNvPr>
          <p:cNvGraphicFramePr>
            <a:graphicFrameLocks noGrp="1"/>
          </p:cNvGraphicFramePr>
          <p:nvPr>
            <p:extLst>
              <p:ext uri="{D42A27DB-BD31-4B8C-83A1-F6EECF244321}">
                <p14:modId xmlns:p14="http://schemas.microsoft.com/office/powerpoint/2010/main" val="2284760066"/>
              </p:ext>
            </p:extLst>
          </p:nvPr>
        </p:nvGraphicFramePr>
        <p:xfrm>
          <a:off x="2774632" y="1040923"/>
          <a:ext cx="5937885" cy="2815592"/>
        </p:xfrm>
        <a:graphic>
          <a:graphicData uri="http://schemas.openxmlformats.org/drawingml/2006/table">
            <a:tbl>
              <a:tblPr firstRow="1" firstCol="1" bandRow="1">
                <a:tableStyleId>{5C22544A-7EE6-4342-B048-85BDC9FD1C3A}</a:tableStyleId>
              </a:tblPr>
              <a:tblGrid>
                <a:gridCol w="1053465">
                  <a:extLst>
                    <a:ext uri="{9D8B030D-6E8A-4147-A177-3AD203B41FA5}">
                      <a16:colId xmlns:a16="http://schemas.microsoft.com/office/drawing/2014/main" val="2627753540"/>
                    </a:ext>
                  </a:extLst>
                </a:gridCol>
                <a:gridCol w="2854325">
                  <a:extLst>
                    <a:ext uri="{9D8B030D-6E8A-4147-A177-3AD203B41FA5}">
                      <a16:colId xmlns:a16="http://schemas.microsoft.com/office/drawing/2014/main" val="897818991"/>
                    </a:ext>
                  </a:extLst>
                </a:gridCol>
                <a:gridCol w="928053">
                  <a:extLst>
                    <a:ext uri="{9D8B030D-6E8A-4147-A177-3AD203B41FA5}">
                      <a16:colId xmlns:a16="http://schemas.microsoft.com/office/drawing/2014/main" val="2486447564"/>
                    </a:ext>
                  </a:extLst>
                </a:gridCol>
                <a:gridCol w="1102042">
                  <a:extLst>
                    <a:ext uri="{9D8B030D-6E8A-4147-A177-3AD203B41FA5}">
                      <a16:colId xmlns:a16="http://schemas.microsoft.com/office/drawing/2014/main" val="2899532003"/>
                    </a:ext>
                  </a:extLst>
                </a:gridCol>
              </a:tblGrid>
              <a:tr h="415290">
                <a:tc>
                  <a:txBody>
                    <a:bodyPr/>
                    <a:lstStyle/>
                    <a:p>
                      <a:pPr algn="l">
                        <a:lnSpc>
                          <a:spcPct val="107000"/>
                        </a:lnSpc>
                        <a:spcAft>
                          <a:spcPts val="0"/>
                        </a:spcAft>
                      </a:pPr>
                      <a:r>
                        <a:rPr lang="en-GB" sz="1100">
                          <a:effectLst/>
                        </a:rPr>
                        <a:t>Year 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a:effectLst/>
                        </a:rPr>
                        <a:t>We are learning to…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a:effectLst/>
                        </a:rPr>
                        <a:t>At the beginning…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a:effectLst/>
                        </a:rPr>
                        <a:t>At the end…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121972"/>
                  </a:ext>
                </a:extLst>
              </a:tr>
              <a:tr h="213360">
                <a:tc>
                  <a:txBody>
                    <a:bodyPr/>
                    <a:lstStyle/>
                    <a:p>
                      <a:pPr algn="l">
                        <a:lnSpc>
                          <a:spcPct val="107000"/>
                        </a:lnSpc>
                        <a:spcAft>
                          <a:spcPts val="0"/>
                        </a:spcAft>
                      </a:pPr>
                      <a:r>
                        <a:rPr lang="en-GB" sz="1100">
                          <a:effectLst/>
                        </a:rPr>
                        <a:t>Autumn 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a:effectLst/>
                        </a:rPr>
                        <a:t>To add and subtract multiples of 100.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9118099"/>
                  </a:ext>
                </a:extLst>
              </a:tr>
              <a:tr h="213360">
                <a:tc>
                  <a:txBody>
                    <a:bodyPr/>
                    <a:lstStyle/>
                    <a:p>
                      <a:pPr algn="l">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a:effectLst/>
                        </a:rPr>
                        <a:t>To find pairs of numbers that total 100.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3890111"/>
                  </a:ext>
                </a:extLst>
              </a:tr>
              <a:tr h="201295">
                <a:tc>
                  <a:txBody>
                    <a:bodyPr/>
                    <a:lstStyle/>
                    <a:p>
                      <a:pPr algn="l">
                        <a:lnSpc>
                          <a:spcPct val="107000"/>
                        </a:lnSpc>
                        <a:spcAft>
                          <a:spcPts val="0"/>
                        </a:spcAft>
                      </a:pPr>
                      <a:r>
                        <a:rPr lang="en-GB" sz="1100">
                          <a:effectLst/>
                        </a:rPr>
                        <a:t>Autumn 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a:effectLst/>
                        </a:rPr>
                        <a:t>To find doubles of numbers to 50 + 50.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5434437"/>
                  </a:ext>
                </a:extLst>
              </a:tr>
              <a:tr h="368935">
                <a:tc>
                  <a:txBody>
                    <a:bodyPr/>
                    <a:lstStyle/>
                    <a:p>
                      <a:pPr algn="l">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a:effectLst/>
                        </a:rPr>
                        <a:t>To recap known multiplication and division facts (4, 8, 3, 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4513824"/>
                  </a:ext>
                </a:extLst>
              </a:tr>
              <a:tr h="201295">
                <a:tc>
                  <a:txBody>
                    <a:bodyPr/>
                    <a:lstStyle/>
                    <a:p>
                      <a:pPr algn="l">
                        <a:lnSpc>
                          <a:spcPct val="107000"/>
                        </a:lnSpc>
                        <a:spcAft>
                          <a:spcPts val="0"/>
                        </a:spcAft>
                      </a:pPr>
                      <a:r>
                        <a:rPr lang="en-GB" sz="1100">
                          <a:effectLst/>
                        </a:rPr>
                        <a:t>Spring 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a:effectLst/>
                        </a:rPr>
                        <a:t>To know multiplication and division facts for the 7 and 9 times tables.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5418258"/>
                  </a:ext>
                </a:extLst>
              </a:tr>
              <a:tr h="201295">
                <a:tc>
                  <a:txBody>
                    <a:bodyPr/>
                    <a:lstStyle/>
                    <a:p>
                      <a:pPr algn="l">
                        <a:lnSpc>
                          <a:spcPct val="107000"/>
                        </a:lnSpc>
                        <a:spcAft>
                          <a:spcPts val="0"/>
                        </a:spcAft>
                      </a:pPr>
                      <a:r>
                        <a:rPr lang="en-GB" sz="1100">
                          <a:effectLst/>
                        </a:rPr>
                        <a:t>Spring 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a:effectLst/>
                        </a:rPr>
                        <a:t>To know multiplication and division facts to 12 x 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5045576"/>
                  </a:ext>
                </a:extLst>
              </a:tr>
              <a:tr h="201295">
                <a:tc>
                  <a:txBody>
                    <a:bodyPr/>
                    <a:lstStyle/>
                    <a:p>
                      <a:pPr algn="l">
                        <a:lnSpc>
                          <a:spcPct val="107000"/>
                        </a:lnSpc>
                        <a:spcAft>
                          <a:spcPts val="0"/>
                        </a:spcAft>
                      </a:pPr>
                      <a:r>
                        <a:rPr lang="en-GB" sz="1100">
                          <a:effectLst/>
                        </a:rPr>
                        <a:t>Summer 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a:effectLst/>
                        </a:rPr>
                        <a:t>To know pairs of multiples of 50 that total 1000.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9560573"/>
                  </a:ext>
                </a:extLst>
              </a:tr>
              <a:tr h="201295">
                <a:tc>
                  <a:txBody>
                    <a:bodyPr/>
                    <a:lstStyle/>
                    <a:p>
                      <a:pPr algn="l">
                        <a:lnSpc>
                          <a:spcPct val="107000"/>
                        </a:lnSpc>
                        <a:spcAft>
                          <a:spcPts val="0"/>
                        </a:spcAft>
                      </a:pPr>
                      <a:r>
                        <a:rPr lang="en-GB" sz="1100">
                          <a:effectLst/>
                        </a:rPr>
                        <a:t>Summer 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a:effectLst/>
                        </a:rPr>
                        <a:t>To use multiplication and division facts to find fractions of amounts.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1845314"/>
                  </a:ext>
                </a:extLst>
              </a:tr>
            </a:tbl>
          </a:graphicData>
        </a:graphic>
      </p:graphicFrame>
    </p:spTree>
    <p:extLst>
      <p:ext uri="{BB962C8B-B14F-4D97-AF65-F5344CB8AC3E}">
        <p14:creationId xmlns:p14="http://schemas.microsoft.com/office/powerpoint/2010/main" val="1899069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9741D-6DA8-480A-0DAA-471AF6C129EC}"/>
              </a:ext>
            </a:extLst>
          </p:cNvPr>
          <p:cNvSpPr>
            <a:spLocks noGrp="1"/>
          </p:cNvSpPr>
          <p:nvPr>
            <p:ph type="title"/>
          </p:nvPr>
        </p:nvSpPr>
        <p:spPr/>
        <p:txBody>
          <a:bodyPr>
            <a:noAutofit/>
          </a:bodyPr>
          <a:lstStyle/>
          <a:p>
            <a:r>
              <a:rPr lang="en-GB" sz="4000" dirty="0">
                <a:latin typeface="Comic Sans MS" panose="030F0702030302020204" pitchFamily="66" charset="0"/>
              </a:rPr>
              <a:t>Things your child can do at home:</a:t>
            </a:r>
          </a:p>
        </p:txBody>
      </p:sp>
      <p:sp>
        <p:nvSpPr>
          <p:cNvPr id="3" name="Content Placeholder 2">
            <a:extLst>
              <a:ext uri="{FF2B5EF4-FFF2-40B4-BE49-F238E27FC236}">
                <a16:creationId xmlns:a16="http://schemas.microsoft.com/office/drawing/2014/main" id="{9DE6AA88-701F-F08F-BE39-4588A2FC71AF}"/>
              </a:ext>
            </a:extLst>
          </p:cNvPr>
          <p:cNvSpPr>
            <a:spLocks noGrp="1"/>
          </p:cNvSpPr>
          <p:nvPr>
            <p:ph idx="1"/>
          </p:nvPr>
        </p:nvSpPr>
        <p:spPr/>
        <p:txBody>
          <a:bodyPr>
            <a:normAutofit fontScale="92500" lnSpcReduction="20000"/>
          </a:bodyPr>
          <a:lstStyle/>
          <a:p>
            <a:pPr marL="0" indent="0">
              <a:buNone/>
            </a:pPr>
            <a:r>
              <a:rPr lang="en-US" sz="2800" dirty="0">
                <a:latin typeface="Comic Sans MS" panose="030F0702030302020204" pitchFamily="66" charset="0"/>
              </a:rPr>
              <a:t>Practice your times tables! You need them for nearly every Maths topic in Year 4. Chant/say them or play some online games. </a:t>
            </a:r>
          </a:p>
          <a:p>
            <a:pPr marL="0" indent="0">
              <a:buNone/>
            </a:pPr>
            <a:r>
              <a:rPr lang="en-US" sz="2200" dirty="0">
                <a:solidFill>
                  <a:srgbClr val="0070C0"/>
                </a:solidFill>
                <a:latin typeface="Comic Sans MS" panose="030F0702030302020204" pitchFamily="66" charset="0"/>
              </a:rPr>
              <a:t>Hit the Button - Quick fire maths practise (topmarks.co.uk) </a:t>
            </a:r>
          </a:p>
          <a:p>
            <a:pPr marL="0" indent="0">
              <a:buNone/>
            </a:pPr>
            <a:r>
              <a:rPr lang="en-US" sz="2200" dirty="0">
                <a:solidFill>
                  <a:srgbClr val="0070C0"/>
                </a:solidFill>
                <a:latin typeface="Comic Sans MS" panose="030F0702030302020204" pitchFamily="66" charset="0"/>
              </a:rPr>
              <a:t>Daily 10 - Mental Maths Challenge - </a:t>
            </a:r>
            <a:r>
              <a:rPr lang="en-US" sz="2200" dirty="0" err="1">
                <a:solidFill>
                  <a:srgbClr val="0070C0"/>
                </a:solidFill>
                <a:latin typeface="Comic Sans MS" panose="030F0702030302020204" pitchFamily="66" charset="0"/>
              </a:rPr>
              <a:t>Topmarks</a:t>
            </a:r>
            <a:r>
              <a:rPr lang="en-US" sz="2200" dirty="0">
                <a:solidFill>
                  <a:srgbClr val="0070C0"/>
                </a:solidFill>
                <a:latin typeface="Comic Sans MS" panose="030F0702030302020204" pitchFamily="66" charset="0"/>
              </a:rPr>
              <a:t> </a:t>
            </a:r>
          </a:p>
          <a:p>
            <a:pPr marL="0" indent="0">
              <a:buNone/>
            </a:pPr>
            <a:r>
              <a:rPr lang="en-US" sz="2200" dirty="0">
                <a:solidFill>
                  <a:srgbClr val="0070C0"/>
                </a:solidFill>
                <a:latin typeface="Comic Sans MS" panose="030F0702030302020204" pitchFamily="66" charset="0"/>
              </a:rPr>
              <a:t>Times tables collection - BBC Teach</a:t>
            </a:r>
          </a:p>
          <a:p>
            <a:pPr marL="0" indent="0">
              <a:buNone/>
            </a:pPr>
            <a:endParaRPr lang="en-US" sz="2800" dirty="0">
              <a:latin typeface="Comic Sans MS" panose="030F0702030302020204" pitchFamily="66" charset="0"/>
            </a:endParaRPr>
          </a:p>
          <a:p>
            <a:pPr marL="0" indent="0">
              <a:buNone/>
            </a:pPr>
            <a:r>
              <a:rPr lang="en-US" sz="2800" dirty="0">
                <a:latin typeface="Comic Sans MS" panose="030F0702030302020204" pitchFamily="66" charset="0"/>
              </a:rPr>
              <a:t>Keep reading! Good readers make good writers. Remember: reading can be story books, comics, joke books, information books, song lyrics etc. Try to explore lots of different types and genres. </a:t>
            </a:r>
          </a:p>
          <a:p>
            <a:pPr marL="0" indent="0">
              <a:buNone/>
            </a:pPr>
            <a:endParaRPr lang="en-US" sz="2800" dirty="0">
              <a:latin typeface="Comic Sans MS" panose="030F0702030302020204" pitchFamily="66" charset="0"/>
            </a:endParaRPr>
          </a:p>
          <a:p>
            <a:pPr marL="0" indent="0">
              <a:buNone/>
            </a:pPr>
            <a:r>
              <a:rPr lang="en-US" sz="2800" dirty="0">
                <a:latin typeface="Comic Sans MS" panose="030F0702030302020204" pitchFamily="66" charset="0"/>
              </a:rPr>
              <a:t>Work on your handwriting, presentation (including drawing lines, </a:t>
            </a:r>
          </a:p>
          <a:p>
            <a:pPr marL="0" indent="0">
              <a:buNone/>
            </a:pPr>
            <a:r>
              <a:rPr lang="en-US" sz="2800" dirty="0">
                <a:latin typeface="Comic Sans MS" panose="030F0702030302020204" pitchFamily="66" charset="0"/>
              </a:rPr>
              <a:t>margins, underlining using a ruler) and punctuation/grammar. </a:t>
            </a:r>
            <a:endParaRPr lang="en-GB" dirty="0">
              <a:latin typeface="Comic Sans MS" panose="030F0702030302020204" pitchFamily="66" charset="0"/>
            </a:endParaRPr>
          </a:p>
        </p:txBody>
      </p:sp>
      <p:pic>
        <p:nvPicPr>
          <p:cNvPr id="5" name="Picture 4">
            <a:extLst>
              <a:ext uri="{FF2B5EF4-FFF2-40B4-BE49-F238E27FC236}">
                <a16:creationId xmlns:a16="http://schemas.microsoft.com/office/drawing/2014/main" id="{AC6D0E4F-D03D-DF89-2CEC-946FBBB581D4}"/>
              </a:ext>
            </a:extLst>
          </p:cNvPr>
          <p:cNvPicPr>
            <a:picLocks noChangeAspect="1"/>
          </p:cNvPicPr>
          <p:nvPr/>
        </p:nvPicPr>
        <p:blipFill>
          <a:blip r:embed="rId2"/>
          <a:stretch>
            <a:fillRect/>
          </a:stretch>
        </p:blipFill>
        <p:spPr>
          <a:xfrm>
            <a:off x="8989830" y="2441196"/>
            <a:ext cx="2630299" cy="1479543"/>
          </a:xfrm>
          <a:prstGeom prst="rect">
            <a:avLst/>
          </a:prstGeom>
        </p:spPr>
      </p:pic>
      <p:pic>
        <p:nvPicPr>
          <p:cNvPr id="7" name="Picture 6">
            <a:extLst>
              <a:ext uri="{FF2B5EF4-FFF2-40B4-BE49-F238E27FC236}">
                <a16:creationId xmlns:a16="http://schemas.microsoft.com/office/drawing/2014/main" id="{0B48A088-0664-B8F3-CA32-5A0B8AEDCFEC}"/>
              </a:ext>
            </a:extLst>
          </p:cNvPr>
          <p:cNvPicPr>
            <a:picLocks noChangeAspect="1"/>
          </p:cNvPicPr>
          <p:nvPr/>
        </p:nvPicPr>
        <p:blipFill>
          <a:blip r:embed="rId3"/>
          <a:stretch>
            <a:fillRect/>
          </a:stretch>
        </p:blipFill>
        <p:spPr>
          <a:xfrm>
            <a:off x="10477130" y="4948112"/>
            <a:ext cx="1753340" cy="1909888"/>
          </a:xfrm>
          <a:prstGeom prst="rect">
            <a:avLst/>
          </a:prstGeom>
        </p:spPr>
      </p:pic>
    </p:spTree>
    <p:extLst>
      <p:ext uri="{BB962C8B-B14F-4D97-AF65-F5344CB8AC3E}">
        <p14:creationId xmlns:p14="http://schemas.microsoft.com/office/powerpoint/2010/main" val="1553186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717E7-471B-1107-6F60-5F19B46804B6}"/>
              </a:ext>
            </a:extLst>
          </p:cNvPr>
          <p:cNvSpPr>
            <a:spLocks noGrp="1"/>
          </p:cNvSpPr>
          <p:nvPr>
            <p:ph type="title"/>
          </p:nvPr>
        </p:nvSpPr>
        <p:spPr/>
        <p:txBody>
          <a:bodyPr>
            <a:normAutofit fontScale="90000"/>
          </a:bodyPr>
          <a:lstStyle/>
          <a:p>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a:br>
            <a:br>
              <a:rPr lang="en-US" sz="2000"/>
            </a:br>
            <a:br>
              <a:rPr lang="en-US" sz="2000"/>
            </a:br>
            <a:br>
              <a:rPr lang="en-US" sz="2000"/>
            </a:br>
            <a:br>
              <a:rPr lang="en-US" sz="2000"/>
            </a:br>
            <a:br>
              <a:rPr lang="en-US" sz="2000"/>
            </a:br>
            <a:r>
              <a:rPr lang="en-US" sz="8000">
                <a:latin typeface="Comic Sans MS" panose="030F0702030302020204" pitchFamily="66" charset="0"/>
              </a:rPr>
              <a:t>And </a:t>
            </a:r>
            <a:r>
              <a:rPr lang="en-US" sz="8000" dirty="0">
                <a:latin typeface="Comic Sans MS" panose="030F0702030302020204" pitchFamily="66" charset="0"/>
              </a:rPr>
              <a:t>Finally…</a:t>
            </a:r>
            <a:br>
              <a:rPr lang="en-US" sz="2000" dirty="0">
                <a:latin typeface="Comic Sans MS" panose="030F0702030302020204" pitchFamily="66" charset="0"/>
              </a:rPr>
            </a:br>
            <a:br>
              <a:rPr lang="en-US" sz="2000" dirty="0"/>
            </a:br>
            <a:br>
              <a:rPr lang="en-US" sz="2000" dirty="0"/>
            </a:br>
            <a:br>
              <a:rPr lang="en-US" sz="2000" dirty="0"/>
            </a:br>
            <a:br>
              <a:rPr lang="en-US" sz="2000" dirty="0"/>
            </a:br>
            <a:r>
              <a:rPr lang="en-US" sz="3100" dirty="0">
                <a:latin typeface="Comic Sans MS" panose="030F0702030302020204" pitchFamily="66" charset="0"/>
              </a:rPr>
              <a:t>Year 4 is going to be a great year.  We cannot wait to start our learning journey together with your children. We know there are lots of things to remember and it will be very busy, full of new learning, but we will have lots of fun and laughs along the way! </a:t>
            </a:r>
            <a:br>
              <a:rPr lang="en-US" sz="3100" dirty="0">
                <a:latin typeface="Comic Sans MS" panose="030F0702030302020204" pitchFamily="66" charset="0"/>
              </a:rPr>
            </a:br>
            <a:r>
              <a:rPr lang="en-US" sz="3100" dirty="0">
                <a:latin typeface="Comic Sans MS" panose="030F0702030302020204" pitchFamily="66" charset="0"/>
              </a:rPr>
              <a:t>If you have any further questions, please speak to your child’s class teacher.</a:t>
            </a:r>
            <a:br>
              <a:rPr lang="en-US" sz="3100" dirty="0">
                <a:latin typeface="Comic Sans MS" panose="030F0702030302020204" pitchFamily="66" charset="0"/>
              </a:rPr>
            </a:br>
            <a:br>
              <a:rPr lang="en-US" sz="3100" dirty="0">
                <a:latin typeface="Comic Sans MS" panose="030F0702030302020204" pitchFamily="66" charset="0"/>
              </a:rPr>
            </a:br>
            <a:r>
              <a:rPr lang="en-US" sz="3100" dirty="0">
                <a:latin typeface="Comic Sans MS" panose="030F0702030302020204" pitchFamily="66" charset="0"/>
              </a:rPr>
              <a:t>Year 4 Team☺</a:t>
            </a:r>
            <a:endParaRPr lang="en-GB" sz="3100" dirty="0">
              <a:latin typeface="Comic Sans MS" panose="030F0702030302020204" pitchFamily="66" charset="0"/>
            </a:endParaRPr>
          </a:p>
        </p:txBody>
      </p:sp>
      <p:pic>
        <p:nvPicPr>
          <p:cNvPr id="2050" name="Picture 2" descr="And now last but not least is ... - Imagination | Meme Generator">
            <a:extLst>
              <a:ext uri="{FF2B5EF4-FFF2-40B4-BE49-F238E27FC236}">
                <a16:creationId xmlns:a16="http://schemas.microsoft.com/office/drawing/2014/main" id="{F737040E-F10C-4495-EC84-2129D90278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9923" y="11097"/>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274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6275D-181A-4AFD-8D36-2DE048FA4BE6}"/>
              </a:ext>
            </a:extLst>
          </p:cNvPr>
          <p:cNvSpPr>
            <a:spLocks noGrp="1"/>
          </p:cNvSpPr>
          <p:nvPr>
            <p:ph type="title"/>
          </p:nvPr>
        </p:nvSpPr>
        <p:spPr/>
        <p:txBody>
          <a:bodyPr/>
          <a:lstStyle/>
          <a:p>
            <a:r>
              <a:rPr lang="en-GB" dirty="0">
                <a:latin typeface="Comic Sans MS" panose="030F0702030302020204" pitchFamily="66" charset="0"/>
              </a:rPr>
              <a:t>Welcome</a:t>
            </a:r>
          </a:p>
        </p:txBody>
      </p:sp>
      <p:sp>
        <p:nvSpPr>
          <p:cNvPr id="3" name="Content Placeholder 2">
            <a:extLst>
              <a:ext uri="{FF2B5EF4-FFF2-40B4-BE49-F238E27FC236}">
                <a16:creationId xmlns:a16="http://schemas.microsoft.com/office/drawing/2014/main" id="{FC8067B8-6BCB-4A3D-BB2E-7D5967C14744}"/>
              </a:ext>
            </a:extLst>
          </p:cNvPr>
          <p:cNvSpPr>
            <a:spLocks noGrp="1"/>
          </p:cNvSpPr>
          <p:nvPr>
            <p:ph idx="1"/>
          </p:nvPr>
        </p:nvSpPr>
        <p:spPr/>
        <p:txBody>
          <a:bodyPr>
            <a:normAutofit fontScale="85000" lnSpcReduction="20000"/>
          </a:bodyPr>
          <a:lstStyle/>
          <a:p>
            <a:pPr marL="0" indent="0" algn="ctr">
              <a:buNone/>
            </a:pPr>
            <a:r>
              <a:rPr lang="en-GB" dirty="0">
                <a:latin typeface="Comic Sans MS" panose="030F0702030302020204" pitchFamily="66" charset="0"/>
              </a:rPr>
              <a:t>The aim of this short PowerPoint is to provide you with the expectations in Year 4 and other information so that your child is fully prepared. If you have any further questions after this please do not hesitate to contact us in person by making an appointment out of teaching hours or through the school office via phone call or email.</a:t>
            </a:r>
          </a:p>
          <a:p>
            <a:endParaRPr lang="en-GB" dirty="0">
              <a:latin typeface="Comic Sans MS" panose="030F0702030302020204" pitchFamily="66" charset="0"/>
            </a:endParaRPr>
          </a:p>
          <a:p>
            <a:r>
              <a:rPr lang="en-GB" dirty="0">
                <a:latin typeface="Comic Sans MS" panose="030F0702030302020204" pitchFamily="66" charset="0"/>
              </a:rPr>
              <a:t>Phone: 02085992263 </a:t>
            </a:r>
            <a:r>
              <a:rPr lang="en-GB" sz="2400" i="1" dirty="0">
                <a:latin typeface="Comic Sans MS" panose="030F0702030302020204" pitchFamily="66" charset="0"/>
              </a:rPr>
              <a:t>(please leave a message and we will return your call out of teaching hours) </a:t>
            </a:r>
          </a:p>
          <a:p>
            <a:endParaRPr lang="en-GB" sz="2400" i="1" dirty="0">
              <a:latin typeface="Comic Sans MS" panose="030F0702030302020204" pitchFamily="66" charset="0"/>
            </a:endParaRPr>
          </a:p>
          <a:p>
            <a:r>
              <a:rPr lang="en-GB" dirty="0">
                <a:latin typeface="Comic Sans MS" panose="030F0702030302020204" pitchFamily="66" charset="0"/>
              </a:rPr>
              <a:t>EMAIL</a:t>
            </a:r>
            <a:r>
              <a:rPr lang="en-GB" sz="2400" i="1" dirty="0">
                <a:latin typeface="Comic Sans MS" panose="030F0702030302020204" pitchFamily="66" charset="0"/>
              </a:rPr>
              <a:t>: </a:t>
            </a:r>
            <a:r>
              <a:rPr lang="en-GB" dirty="0">
                <a:latin typeface="Comic Sans MS" panose="030F0702030302020204" pitchFamily="66" charset="0"/>
                <a:hlinkClick r:id="rId2"/>
              </a:rPr>
              <a:t>office@mayespark.redbridge.sch.uk</a:t>
            </a:r>
            <a:r>
              <a:rPr lang="en-GB" dirty="0">
                <a:latin typeface="Comic Sans MS" panose="030F0702030302020204" pitchFamily="66" charset="0"/>
              </a:rPr>
              <a:t> </a:t>
            </a:r>
          </a:p>
          <a:p>
            <a:endParaRPr lang="en-GB" dirty="0">
              <a:latin typeface="Comic Sans MS" panose="030F0702030302020204" pitchFamily="66" charset="0"/>
            </a:endParaRPr>
          </a:p>
          <a:p>
            <a:pPr marL="0" indent="0" algn="ctr">
              <a:buNone/>
            </a:pPr>
            <a:r>
              <a:rPr lang="en-GB" dirty="0">
                <a:latin typeface="Comic Sans MS" panose="030F0702030302020204" pitchFamily="66" charset="0"/>
              </a:rPr>
              <a:t>We look forward to your support and cooperation in making this academic year a memorable and successful experience for your child.</a:t>
            </a:r>
          </a:p>
          <a:p>
            <a:pPr marL="0" indent="0" algn="ctr">
              <a:buNone/>
            </a:pPr>
            <a:endParaRPr lang="en-GB" dirty="0"/>
          </a:p>
        </p:txBody>
      </p:sp>
      <p:pic>
        <p:nvPicPr>
          <p:cNvPr id="4" name="Picture 3">
            <a:extLst>
              <a:ext uri="{FF2B5EF4-FFF2-40B4-BE49-F238E27FC236}">
                <a16:creationId xmlns:a16="http://schemas.microsoft.com/office/drawing/2014/main" id="{C97488B6-F5EE-4FF9-B5FE-586000089610}"/>
              </a:ext>
            </a:extLst>
          </p:cNvPr>
          <p:cNvPicPr>
            <a:picLocks noChangeAspect="1"/>
          </p:cNvPicPr>
          <p:nvPr/>
        </p:nvPicPr>
        <p:blipFill>
          <a:blip r:embed="rId3"/>
          <a:stretch>
            <a:fillRect/>
          </a:stretch>
        </p:blipFill>
        <p:spPr>
          <a:xfrm>
            <a:off x="10207487" y="230188"/>
            <a:ext cx="1401417" cy="1334041"/>
          </a:xfrm>
          <a:prstGeom prst="rect">
            <a:avLst/>
          </a:prstGeom>
        </p:spPr>
      </p:pic>
    </p:spTree>
    <p:extLst>
      <p:ext uri="{BB962C8B-B14F-4D97-AF65-F5344CB8AC3E}">
        <p14:creationId xmlns:p14="http://schemas.microsoft.com/office/powerpoint/2010/main" val="1406061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AAB2F-35AD-4D9D-ACC4-0829C2EE68A1}"/>
              </a:ext>
            </a:extLst>
          </p:cNvPr>
          <p:cNvSpPr>
            <a:spLocks noGrp="1"/>
          </p:cNvSpPr>
          <p:nvPr>
            <p:ph type="title"/>
          </p:nvPr>
        </p:nvSpPr>
        <p:spPr>
          <a:xfrm>
            <a:off x="221286" y="1015429"/>
            <a:ext cx="10985975" cy="2541452"/>
          </a:xfrm>
        </p:spPr>
        <p:txBody>
          <a:bodyPr/>
          <a:lstStyle/>
          <a:p>
            <a:r>
              <a:rPr lang="en-GB" sz="7200" dirty="0" err="1">
                <a:latin typeface="Comic Sans MS" panose="030F0702030302020204" pitchFamily="66" charset="0"/>
              </a:rPr>
              <a:t>Aderin</a:t>
            </a:r>
            <a:r>
              <a:rPr lang="en-GB" sz="7200" dirty="0">
                <a:latin typeface="Comic Sans MS" panose="030F0702030302020204" pitchFamily="66" charset="0"/>
              </a:rPr>
              <a:t> class</a:t>
            </a:r>
            <a:br>
              <a:rPr lang="en-GB" dirty="0">
                <a:latin typeface="Comic Sans MS" panose="030F0702030302020204" pitchFamily="66" charset="0"/>
              </a:rPr>
            </a:br>
            <a:r>
              <a:rPr lang="en-GB" dirty="0">
                <a:latin typeface="Comic Sans MS" panose="030F0702030302020204" pitchFamily="66" charset="0"/>
              </a:rPr>
              <a:t>Ms Assenjee &amp; Mrs Jabbar</a:t>
            </a:r>
          </a:p>
        </p:txBody>
      </p:sp>
      <p:sp>
        <p:nvSpPr>
          <p:cNvPr id="6" name="Rectangle 5">
            <a:extLst>
              <a:ext uri="{FF2B5EF4-FFF2-40B4-BE49-F238E27FC236}">
                <a16:creationId xmlns:a16="http://schemas.microsoft.com/office/drawing/2014/main" id="{AC077512-C479-4662-BB5B-9BE2EBC9B405}"/>
              </a:ext>
            </a:extLst>
          </p:cNvPr>
          <p:cNvSpPr/>
          <p:nvPr/>
        </p:nvSpPr>
        <p:spPr>
          <a:xfrm>
            <a:off x="4006826" y="230032"/>
            <a:ext cx="4877928" cy="1477328"/>
          </a:xfrm>
          <a:prstGeom prst="rect">
            <a:avLst/>
          </a:prstGeom>
          <a:solidFill>
            <a:schemeClr val="bg1"/>
          </a:solidFill>
        </p:spPr>
        <p:txBody>
          <a:bodyPr wrap="square">
            <a:spAutoFit/>
          </a:bodyPr>
          <a:lstStyle/>
          <a:p>
            <a:pPr algn="ctr"/>
            <a:r>
              <a:rPr lang="en-GB" dirty="0">
                <a:solidFill>
                  <a:schemeClr val="tx1">
                    <a:lumMod val="50000"/>
                  </a:schemeClr>
                </a:solidFill>
                <a:latin typeface="Comic Sans MS" panose="030F0702030302020204" pitchFamily="66" charset="0"/>
              </a:rPr>
              <a:t>Throughout the school year we will be teaching children about the inspiring people our classes are named after. Please do your own research at home with your child to support their learning</a:t>
            </a:r>
            <a:r>
              <a:rPr lang="en-GB" dirty="0">
                <a:solidFill>
                  <a:schemeClr val="bg1"/>
                </a:solidFill>
                <a:latin typeface="Comic Sans MS" panose="030F0702030302020204" pitchFamily="66" charset="0"/>
              </a:rPr>
              <a:t>.</a:t>
            </a:r>
            <a:r>
              <a:rPr lang="en-GB" dirty="0">
                <a:solidFill>
                  <a:schemeClr val="bg1"/>
                </a:solidFill>
              </a:rPr>
              <a:t> </a:t>
            </a:r>
          </a:p>
        </p:txBody>
      </p:sp>
      <p:sp>
        <p:nvSpPr>
          <p:cNvPr id="3" name="Flowchart: Sequential Access Storage 2">
            <a:extLst>
              <a:ext uri="{FF2B5EF4-FFF2-40B4-BE49-F238E27FC236}">
                <a16:creationId xmlns:a16="http://schemas.microsoft.com/office/drawing/2014/main" id="{39703B8A-6B28-B993-2412-3C8443CD4FD9}"/>
              </a:ext>
            </a:extLst>
          </p:cNvPr>
          <p:cNvSpPr/>
          <p:nvPr/>
        </p:nvSpPr>
        <p:spPr>
          <a:xfrm>
            <a:off x="301841" y="3231471"/>
            <a:ext cx="1589103" cy="1606859"/>
          </a:xfrm>
          <a:prstGeom prst="flowChartMagneticTape">
            <a:avLst/>
          </a:prstGeom>
          <a:solidFill>
            <a:srgbClr val="EB1D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My favourite colour is green.</a:t>
            </a:r>
          </a:p>
        </p:txBody>
      </p:sp>
      <p:sp>
        <p:nvSpPr>
          <p:cNvPr id="7" name="Flowchart: Sequential Access Storage 6">
            <a:extLst>
              <a:ext uri="{FF2B5EF4-FFF2-40B4-BE49-F238E27FC236}">
                <a16:creationId xmlns:a16="http://schemas.microsoft.com/office/drawing/2014/main" id="{DC0B7720-A340-51C8-818D-7AA962FA6D90}"/>
              </a:ext>
            </a:extLst>
          </p:cNvPr>
          <p:cNvSpPr/>
          <p:nvPr/>
        </p:nvSpPr>
        <p:spPr>
          <a:xfrm>
            <a:off x="301841" y="4977405"/>
            <a:ext cx="1589103" cy="1606859"/>
          </a:xfrm>
          <a:prstGeom prst="flowChartMagneticTap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lowchart: Sequential Access Storage 7">
            <a:extLst>
              <a:ext uri="{FF2B5EF4-FFF2-40B4-BE49-F238E27FC236}">
                <a16:creationId xmlns:a16="http://schemas.microsoft.com/office/drawing/2014/main" id="{9F5F1E03-CF28-D278-B58A-C3A34BF782A6}"/>
              </a:ext>
            </a:extLst>
          </p:cNvPr>
          <p:cNvSpPr/>
          <p:nvPr/>
        </p:nvSpPr>
        <p:spPr>
          <a:xfrm>
            <a:off x="2395114" y="4969492"/>
            <a:ext cx="1589103" cy="1606859"/>
          </a:xfrm>
          <a:prstGeom prst="flowChartMagnetic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lowchart: Sequential Access Storage 8">
            <a:extLst>
              <a:ext uri="{FF2B5EF4-FFF2-40B4-BE49-F238E27FC236}">
                <a16:creationId xmlns:a16="http://schemas.microsoft.com/office/drawing/2014/main" id="{07D0FA53-3032-02AF-96A9-584BC6E8008E}"/>
              </a:ext>
            </a:extLst>
          </p:cNvPr>
          <p:cNvSpPr/>
          <p:nvPr/>
        </p:nvSpPr>
        <p:spPr>
          <a:xfrm>
            <a:off x="2395115" y="3231470"/>
            <a:ext cx="1589103" cy="1606859"/>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love reading. </a:t>
            </a:r>
          </a:p>
        </p:txBody>
      </p:sp>
      <p:sp>
        <p:nvSpPr>
          <p:cNvPr id="10" name="Flowchart: Sequential Access Storage 9">
            <a:extLst>
              <a:ext uri="{FF2B5EF4-FFF2-40B4-BE49-F238E27FC236}">
                <a16:creationId xmlns:a16="http://schemas.microsoft.com/office/drawing/2014/main" id="{9BC00B24-848F-9C00-CBA0-21681ACB7F21}"/>
              </a:ext>
            </a:extLst>
          </p:cNvPr>
          <p:cNvSpPr/>
          <p:nvPr/>
        </p:nvSpPr>
        <p:spPr>
          <a:xfrm>
            <a:off x="4407752" y="4977405"/>
            <a:ext cx="1589103" cy="1606859"/>
          </a:xfrm>
          <a:prstGeom prst="flowChartMagneticTap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lowchart: Sequential Access Storage 10">
            <a:extLst>
              <a:ext uri="{FF2B5EF4-FFF2-40B4-BE49-F238E27FC236}">
                <a16:creationId xmlns:a16="http://schemas.microsoft.com/office/drawing/2014/main" id="{EDA98606-747A-BCA8-EAC0-E8794BF06DBA}"/>
              </a:ext>
            </a:extLst>
          </p:cNvPr>
          <p:cNvSpPr/>
          <p:nvPr/>
        </p:nvSpPr>
        <p:spPr>
          <a:xfrm>
            <a:off x="4335989" y="3231470"/>
            <a:ext cx="1589103" cy="1606859"/>
          </a:xfrm>
          <a:prstGeom prst="flowChartMagnetic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speak several languages</a:t>
            </a:r>
          </a:p>
        </p:txBody>
      </p:sp>
      <p:pic>
        <p:nvPicPr>
          <p:cNvPr id="1028" name="Picture 4" descr="What will we call the next generation of astronauts? Holidaymakers… |  Maggie Aderin-Pocock | The Guardian">
            <a:extLst>
              <a:ext uri="{FF2B5EF4-FFF2-40B4-BE49-F238E27FC236}">
                <a16:creationId xmlns:a16="http://schemas.microsoft.com/office/drawing/2014/main" id="{C9597F0B-C145-4CA2-9133-F241C95F18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1251" y="2874589"/>
            <a:ext cx="4504054" cy="3753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073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7B3F5-A621-4E4A-92AE-A0FADCE4FD55}"/>
              </a:ext>
            </a:extLst>
          </p:cNvPr>
          <p:cNvSpPr>
            <a:spLocks noGrp="1"/>
          </p:cNvSpPr>
          <p:nvPr>
            <p:ph type="title"/>
          </p:nvPr>
        </p:nvSpPr>
        <p:spPr/>
        <p:txBody>
          <a:bodyPr>
            <a:normAutofit/>
          </a:bodyPr>
          <a:lstStyle/>
          <a:p>
            <a:r>
              <a:rPr lang="en-GB" sz="7200" dirty="0">
                <a:latin typeface="Comic Sans MS" panose="030F0702030302020204" pitchFamily="66" charset="0"/>
              </a:rPr>
              <a:t>Goodall class</a:t>
            </a:r>
          </a:p>
        </p:txBody>
      </p:sp>
      <p:sp>
        <p:nvSpPr>
          <p:cNvPr id="3" name="Content Placeholder 2">
            <a:extLst>
              <a:ext uri="{FF2B5EF4-FFF2-40B4-BE49-F238E27FC236}">
                <a16:creationId xmlns:a16="http://schemas.microsoft.com/office/drawing/2014/main" id="{7F79F689-03D7-4385-82AF-3BAC3C39D0C5}"/>
              </a:ext>
            </a:extLst>
          </p:cNvPr>
          <p:cNvSpPr>
            <a:spLocks noGrp="1"/>
          </p:cNvSpPr>
          <p:nvPr>
            <p:ph idx="1"/>
          </p:nvPr>
        </p:nvSpPr>
        <p:spPr/>
        <p:txBody>
          <a:bodyPr>
            <a:normAutofit/>
          </a:bodyPr>
          <a:lstStyle/>
          <a:p>
            <a:pPr marL="0" indent="0">
              <a:buNone/>
            </a:pPr>
            <a:r>
              <a:rPr lang="en-GB" sz="4400" dirty="0">
                <a:latin typeface="Comic Sans MS" panose="030F0702030302020204" pitchFamily="66" charset="0"/>
              </a:rPr>
              <a:t>Mrs </a:t>
            </a:r>
            <a:r>
              <a:rPr lang="en-GB" sz="4400" dirty="0" err="1">
                <a:latin typeface="Comic Sans MS" panose="030F0702030302020204" pitchFamily="66" charset="0"/>
              </a:rPr>
              <a:t>Razin</a:t>
            </a:r>
            <a:endParaRPr lang="en-GB" sz="4400" dirty="0">
              <a:latin typeface="Comic Sans MS" panose="030F0702030302020204" pitchFamily="66" charset="0"/>
            </a:endParaRPr>
          </a:p>
        </p:txBody>
      </p:sp>
      <p:sp>
        <p:nvSpPr>
          <p:cNvPr id="10" name="Flowchart: Sequential Access Storage 9">
            <a:extLst>
              <a:ext uri="{FF2B5EF4-FFF2-40B4-BE49-F238E27FC236}">
                <a16:creationId xmlns:a16="http://schemas.microsoft.com/office/drawing/2014/main" id="{4BD7CD81-C680-485D-93AA-6BC718687023}"/>
              </a:ext>
            </a:extLst>
          </p:cNvPr>
          <p:cNvSpPr/>
          <p:nvPr/>
        </p:nvSpPr>
        <p:spPr>
          <a:xfrm>
            <a:off x="318513" y="4705041"/>
            <a:ext cx="1589103" cy="1606859"/>
          </a:xfrm>
          <a:prstGeom prst="flowChartMagneticTape">
            <a:avLst/>
          </a:prstGeom>
          <a:solidFill>
            <a:srgbClr val="EB1D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2" name="Flowchart: Sequential Access Storage 11">
            <a:extLst>
              <a:ext uri="{FF2B5EF4-FFF2-40B4-BE49-F238E27FC236}">
                <a16:creationId xmlns:a16="http://schemas.microsoft.com/office/drawing/2014/main" id="{58269C99-8437-4DDB-A603-0BDE5E5C8DD6}"/>
              </a:ext>
            </a:extLst>
          </p:cNvPr>
          <p:cNvSpPr/>
          <p:nvPr/>
        </p:nvSpPr>
        <p:spPr>
          <a:xfrm>
            <a:off x="2305598" y="2895668"/>
            <a:ext cx="1589103" cy="1606859"/>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a:t>
            </a:r>
          </a:p>
        </p:txBody>
      </p:sp>
      <p:sp>
        <p:nvSpPr>
          <p:cNvPr id="13" name="Flowchart: Sequential Access Storage 12">
            <a:extLst>
              <a:ext uri="{FF2B5EF4-FFF2-40B4-BE49-F238E27FC236}">
                <a16:creationId xmlns:a16="http://schemas.microsoft.com/office/drawing/2014/main" id="{1CFD3643-0916-44B7-AD90-DB8422152D04}"/>
              </a:ext>
            </a:extLst>
          </p:cNvPr>
          <p:cNvSpPr/>
          <p:nvPr/>
        </p:nvSpPr>
        <p:spPr>
          <a:xfrm>
            <a:off x="4341089" y="4769140"/>
            <a:ext cx="1589103" cy="1606859"/>
          </a:xfrm>
          <a:prstGeom prst="flowChartMagnetic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pic>
        <p:nvPicPr>
          <p:cNvPr id="3074" name="Picture 2" descr="Jane Goodall - Reinvent Art">
            <a:extLst>
              <a:ext uri="{FF2B5EF4-FFF2-40B4-BE49-F238E27FC236}">
                <a16:creationId xmlns:a16="http://schemas.microsoft.com/office/drawing/2014/main" id="{FCEEDCC9-A6E4-44A2-9424-1D91216CFD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9038" y="2786923"/>
            <a:ext cx="4744007" cy="29566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3871C99-4AC7-4901-BC10-DC3AEAA5EBD4}"/>
              </a:ext>
            </a:extLst>
          </p:cNvPr>
          <p:cNvSpPr txBox="1"/>
          <p:nvPr/>
        </p:nvSpPr>
        <p:spPr>
          <a:xfrm>
            <a:off x="2679405" y="3285460"/>
            <a:ext cx="978195" cy="923330"/>
          </a:xfrm>
          <a:prstGeom prst="rect">
            <a:avLst/>
          </a:prstGeom>
          <a:noFill/>
        </p:spPr>
        <p:txBody>
          <a:bodyPr wrap="square" rtlCol="0">
            <a:spAutoFit/>
          </a:bodyPr>
          <a:lstStyle/>
          <a:p>
            <a:r>
              <a:rPr lang="en-GB" dirty="0">
                <a:solidFill>
                  <a:schemeClr val="bg1"/>
                </a:solidFill>
              </a:rPr>
              <a:t>I enjoy reading and art.</a:t>
            </a:r>
          </a:p>
        </p:txBody>
      </p:sp>
      <p:sp>
        <p:nvSpPr>
          <p:cNvPr id="9" name="TextBox 8">
            <a:extLst>
              <a:ext uri="{FF2B5EF4-FFF2-40B4-BE49-F238E27FC236}">
                <a16:creationId xmlns:a16="http://schemas.microsoft.com/office/drawing/2014/main" id="{CF6DB20E-C289-4000-9702-DABD9F0CDE0C}"/>
              </a:ext>
            </a:extLst>
          </p:cNvPr>
          <p:cNvSpPr txBox="1"/>
          <p:nvPr/>
        </p:nvSpPr>
        <p:spPr>
          <a:xfrm>
            <a:off x="435935" y="4994374"/>
            <a:ext cx="1471681" cy="646331"/>
          </a:xfrm>
          <a:prstGeom prst="rect">
            <a:avLst/>
          </a:prstGeom>
          <a:noFill/>
        </p:spPr>
        <p:txBody>
          <a:bodyPr wrap="square" rtlCol="0">
            <a:spAutoFit/>
          </a:bodyPr>
          <a:lstStyle/>
          <a:p>
            <a:r>
              <a:rPr lang="en-GB" dirty="0">
                <a:solidFill>
                  <a:schemeClr val="bg1"/>
                </a:solidFill>
              </a:rPr>
              <a:t>I am very competitive. </a:t>
            </a:r>
          </a:p>
        </p:txBody>
      </p:sp>
      <p:sp>
        <p:nvSpPr>
          <p:cNvPr id="11" name="TextBox 10">
            <a:extLst>
              <a:ext uri="{FF2B5EF4-FFF2-40B4-BE49-F238E27FC236}">
                <a16:creationId xmlns:a16="http://schemas.microsoft.com/office/drawing/2014/main" id="{2F2054FD-0936-4836-9A64-0BB6C2500834}"/>
              </a:ext>
            </a:extLst>
          </p:cNvPr>
          <p:cNvSpPr txBox="1"/>
          <p:nvPr/>
        </p:nvSpPr>
        <p:spPr>
          <a:xfrm>
            <a:off x="4646542" y="5090522"/>
            <a:ext cx="1283650" cy="646331"/>
          </a:xfrm>
          <a:prstGeom prst="rect">
            <a:avLst/>
          </a:prstGeom>
          <a:noFill/>
        </p:spPr>
        <p:txBody>
          <a:bodyPr wrap="square" rtlCol="0">
            <a:spAutoFit/>
          </a:bodyPr>
          <a:lstStyle/>
          <a:p>
            <a:r>
              <a:rPr lang="en-GB" dirty="0">
                <a:solidFill>
                  <a:schemeClr val="bg1"/>
                </a:solidFill>
              </a:rPr>
              <a:t>I have two children. </a:t>
            </a:r>
          </a:p>
        </p:txBody>
      </p:sp>
    </p:spTree>
    <p:extLst>
      <p:ext uri="{BB962C8B-B14F-4D97-AF65-F5344CB8AC3E}">
        <p14:creationId xmlns:p14="http://schemas.microsoft.com/office/powerpoint/2010/main" val="4226861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E39E9-71F6-415C-A1D0-0BF3FD90A6BF}"/>
              </a:ext>
            </a:extLst>
          </p:cNvPr>
          <p:cNvSpPr>
            <a:spLocks noGrp="1"/>
          </p:cNvSpPr>
          <p:nvPr>
            <p:ph type="title"/>
          </p:nvPr>
        </p:nvSpPr>
        <p:spPr>
          <a:xfrm>
            <a:off x="220167" y="329956"/>
            <a:ext cx="10515600" cy="1325563"/>
          </a:xfrm>
        </p:spPr>
        <p:txBody>
          <a:bodyPr>
            <a:normAutofit/>
          </a:bodyPr>
          <a:lstStyle/>
          <a:p>
            <a:r>
              <a:rPr lang="en-GB" sz="7200" dirty="0">
                <a:latin typeface="Comic Sans MS" panose="030F0702030302020204" pitchFamily="66" charset="0"/>
              </a:rPr>
              <a:t>Kalam class</a:t>
            </a:r>
          </a:p>
        </p:txBody>
      </p:sp>
      <p:sp>
        <p:nvSpPr>
          <p:cNvPr id="3" name="Content Placeholder 2">
            <a:extLst>
              <a:ext uri="{FF2B5EF4-FFF2-40B4-BE49-F238E27FC236}">
                <a16:creationId xmlns:a16="http://schemas.microsoft.com/office/drawing/2014/main" id="{555FD98F-FABB-4855-BDF5-431E6A9B4D31}"/>
              </a:ext>
            </a:extLst>
          </p:cNvPr>
          <p:cNvSpPr>
            <a:spLocks noGrp="1"/>
          </p:cNvSpPr>
          <p:nvPr>
            <p:ph idx="1"/>
          </p:nvPr>
        </p:nvSpPr>
        <p:spPr/>
        <p:txBody>
          <a:bodyPr>
            <a:normAutofit/>
          </a:bodyPr>
          <a:lstStyle/>
          <a:p>
            <a:pPr marL="0" indent="0">
              <a:buNone/>
            </a:pPr>
            <a:r>
              <a:rPr lang="en-GB" sz="4400" dirty="0">
                <a:latin typeface="Comic Sans MS" panose="030F0702030302020204" pitchFamily="66" charset="0"/>
              </a:rPr>
              <a:t>Mrs </a:t>
            </a:r>
            <a:r>
              <a:rPr lang="en-GB" sz="4400" dirty="0" err="1">
                <a:latin typeface="Comic Sans MS" panose="030F0702030302020204" pitchFamily="66" charset="0"/>
              </a:rPr>
              <a:t>Sambee</a:t>
            </a:r>
            <a:endParaRPr lang="en-GB" sz="4400" dirty="0">
              <a:latin typeface="Comic Sans MS" panose="030F0702030302020204" pitchFamily="66" charset="0"/>
            </a:endParaRPr>
          </a:p>
        </p:txBody>
      </p:sp>
      <p:sp>
        <p:nvSpPr>
          <p:cNvPr id="6" name="Flowchart: Sequential Access Storage 5">
            <a:extLst>
              <a:ext uri="{FF2B5EF4-FFF2-40B4-BE49-F238E27FC236}">
                <a16:creationId xmlns:a16="http://schemas.microsoft.com/office/drawing/2014/main" id="{E8F0FF22-11AB-F887-49E5-D9362FEABACF}"/>
              </a:ext>
            </a:extLst>
          </p:cNvPr>
          <p:cNvSpPr/>
          <p:nvPr/>
        </p:nvSpPr>
        <p:spPr>
          <a:xfrm>
            <a:off x="2395115" y="3231470"/>
            <a:ext cx="1589103" cy="1606859"/>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lowchart: Sequential Access Storage 6">
            <a:extLst>
              <a:ext uri="{FF2B5EF4-FFF2-40B4-BE49-F238E27FC236}">
                <a16:creationId xmlns:a16="http://schemas.microsoft.com/office/drawing/2014/main" id="{27F8D913-6D8F-6309-E213-7FE5770D8F90}"/>
              </a:ext>
            </a:extLst>
          </p:cNvPr>
          <p:cNvSpPr/>
          <p:nvPr/>
        </p:nvSpPr>
        <p:spPr>
          <a:xfrm>
            <a:off x="5200650" y="4634142"/>
            <a:ext cx="1751299" cy="1606859"/>
          </a:xfrm>
          <a:prstGeom prst="flowChartMagnetic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8" name="Flowchart: Sequential Access Storage 7">
            <a:extLst>
              <a:ext uri="{FF2B5EF4-FFF2-40B4-BE49-F238E27FC236}">
                <a16:creationId xmlns:a16="http://schemas.microsoft.com/office/drawing/2014/main" id="{1279B193-1658-0147-8B71-3779E71D0B4B}"/>
              </a:ext>
            </a:extLst>
          </p:cNvPr>
          <p:cNvSpPr/>
          <p:nvPr/>
        </p:nvSpPr>
        <p:spPr>
          <a:xfrm>
            <a:off x="220167" y="4634142"/>
            <a:ext cx="1656258" cy="1606859"/>
          </a:xfrm>
          <a:prstGeom prst="flowChartMagneticTape">
            <a:avLst/>
          </a:prstGeom>
          <a:solidFill>
            <a:srgbClr val="EB1D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pic>
        <p:nvPicPr>
          <p:cNvPr id="1026" name="Picture 2" descr="APJ Abdul Kalam, India's former president, dies - BBC News">
            <a:extLst>
              <a:ext uri="{FF2B5EF4-FFF2-40B4-BE49-F238E27FC236}">
                <a16:creationId xmlns:a16="http://schemas.microsoft.com/office/drawing/2014/main" id="{AE77B5E4-6920-4CB2-A7DF-7172AD54E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3912" y="681036"/>
            <a:ext cx="6119888" cy="34271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BBA4640-A4AD-4D0C-8368-F3E85FF02B61}"/>
              </a:ext>
            </a:extLst>
          </p:cNvPr>
          <p:cNvSpPr txBox="1"/>
          <p:nvPr/>
        </p:nvSpPr>
        <p:spPr>
          <a:xfrm>
            <a:off x="2573080" y="3573234"/>
            <a:ext cx="1180214" cy="369332"/>
          </a:xfrm>
          <a:prstGeom prst="rect">
            <a:avLst/>
          </a:prstGeom>
          <a:noFill/>
        </p:spPr>
        <p:txBody>
          <a:bodyPr wrap="square" rtlCol="0">
            <a:spAutoFit/>
          </a:bodyPr>
          <a:lstStyle/>
          <a:p>
            <a:r>
              <a:rPr lang="en-GB" dirty="0">
                <a:solidFill>
                  <a:schemeClr val="bg1"/>
                </a:solidFill>
              </a:rPr>
              <a:t>I enjoy art.</a:t>
            </a:r>
          </a:p>
        </p:txBody>
      </p:sp>
      <p:sp>
        <p:nvSpPr>
          <p:cNvPr id="10" name="TextBox 9">
            <a:extLst>
              <a:ext uri="{FF2B5EF4-FFF2-40B4-BE49-F238E27FC236}">
                <a16:creationId xmlns:a16="http://schemas.microsoft.com/office/drawing/2014/main" id="{55CDF9CA-4733-42E0-A18D-002CCDDAC214}"/>
              </a:ext>
            </a:extLst>
          </p:cNvPr>
          <p:cNvSpPr txBox="1"/>
          <p:nvPr/>
        </p:nvSpPr>
        <p:spPr>
          <a:xfrm>
            <a:off x="5606902" y="4996477"/>
            <a:ext cx="978195" cy="646331"/>
          </a:xfrm>
          <a:prstGeom prst="rect">
            <a:avLst/>
          </a:prstGeom>
          <a:noFill/>
        </p:spPr>
        <p:txBody>
          <a:bodyPr wrap="square" rtlCol="0">
            <a:spAutoFit/>
          </a:bodyPr>
          <a:lstStyle/>
          <a:p>
            <a:r>
              <a:rPr lang="en-GB" dirty="0">
                <a:solidFill>
                  <a:schemeClr val="bg1"/>
                </a:solidFill>
              </a:rPr>
              <a:t>I love pasta. </a:t>
            </a:r>
          </a:p>
        </p:txBody>
      </p:sp>
      <p:sp>
        <p:nvSpPr>
          <p:cNvPr id="11" name="TextBox 10">
            <a:extLst>
              <a:ext uri="{FF2B5EF4-FFF2-40B4-BE49-F238E27FC236}">
                <a16:creationId xmlns:a16="http://schemas.microsoft.com/office/drawing/2014/main" id="{F3DF3DC3-AD8D-4811-90D6-11509AF43822}"/>
              </a:ext>
            </a:extLst>
          </p:cNvPr>
          <p:cNvSpPr txBox="1"/>
          <p:nvPr/>
        </p:nvSpPr>
        <p:spPr>
          <a:xfrm>
            <a:off x="220168" y="4975906"/>
            <a:ext cx="1656258" cy="646331"/>
          </a:xfrm>
          <a:prstGeom prst="rect">
            <a:avLst/>
          </a:prstGeom>
          <a:noFill/>
        </p:spPr>
        <p:txBody>
          <a:bodyPr wrap="square" rtlCol="0">
            <a:spAutoFit/>
          </a:bodyPr>
          <a:lstStyle/>
          <a:p>
            <a:r>
              <a:rPr lang="en-GB" dirty="0">
                <a:solidFill>
                  <a:schemeClr val="bg1"/>
                </a:solidFill>
              </a:rPr>
              <a:t>I support Liverpool FC. </a:t>
            </a:r>
          </a:p>
        </p:txBody>
      </p:sp>
    </p:spTree>
    <p:extLst>
      <p:ext uri="{BB962C8B-B14F-4D97-AF65-F5344CB8AC3E}">
        <p14:creationId xmlns:p14="http://schemas.microsoft.com/office/powerpoint/2010/main" val="198447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F2BE-FBBE-4BEE-8943-4BBDF8B780CB}"/>
              </a:ext>
            </a:extLst>
          </p:cNvPr>
          <p:cNvSpPr>
            <a:spLocks noGrp="1"/>
          </p:cNvSpPr>
          <p:nvPr>
            <p:ph type="title"/>
          </p:nvPr>
        </p:nvSpPr>
        <p:spPr>
          <a:xfrm>
            <a:off x="740546" y="118941"/>
            <a:ext cx="10515600" cy="1325563"/>
          </a:xfrm>
        </p:spPr>
        <p:txBody>
          <a:bodyPr>
            <a:normAutofit/>
          </a:bodyPr>
          <a:lstStyle/>
          <a:p>
            <a:r>
              <a:rPr lang="en-GB" sz="7200" dirty="0">
                <a:latin typeface="Comic Sans MS" panose="030F0702030302020204" pitchFamily="66" charset="0"/>
              </a:rPr>
              <a:t>Curriculum</a:t>
            </a:r>
          </a:p>
        </p:txBody>
      </p:sp>
      <p:sp>
        <p:nvSpPr>
          <p:cNvPr id="3" name="Content Placeholder 2">
            <a:extLst>
              <a:ext uri="{FF2B5EF4-FFF2-40B4-BE49-F238E27FC236}">
                <a16:creationId xmlns:a16="http://schemas.microsoft.com/office/drawing/2014/main" id="{0F1B0F3A-65D9-43C1-8D30-42A5F3139228}"/>
              </a:ext>
            </a:extLst>
          </p:cNvPr>
          <p:cNvSpPr>
            <a:spLocks noGrp="1"/>
          </p:cNvSpPr>
          <p:nvPr>
            <p:ph idx="1"/>
          </p:nvPr>
        </p:nvSpPr>
        <p:spPr>
          <a:xfrm>
            <a:off x="740546" y="1108923"/>
            <a:ext cx="10515600" cy="4351338"/>
          </a:xfrm>
        </p:spPr>
        <p:txBody>
          <a:bodyPr/>
          <a:lstStyle/>
          <a:p>
            <a:pPr marL="0" indent="0">
              <a:buNone/>
            </a:pPr>
            <a:r>
              <a:rPr lang="en-US" dirty="0">
                <a:latin typeface="Comic Sans MS" panose="030F0702030302020204" pitchFamily="66" charset="0"/>
              </a:rPr>
              <a:t>Every half term you will receive an overview of what your child will be learning at school. </a:t>
            </a:r>
            <a:r>
              <a:rPr lang="en-US" sz="2800" dirty="0">
                <a:latin typeface="Comic Sans MS" panose="030F0702030302020204" pitchFamily="66" charset="0"/>
              </a:rPr>
              <a:t>You may wish to support your child by taking them to the local library to do their own research on some of the topics we will be covering. </a:t>
            </a:r>
          </a:p>
          <a:p>
            <a:pPr marL="0" indent="0" algn="ctr">
              <a:buNone/>
            </a:pPr>
            <a:endParaRPr lang="en-GB" dirty="0"/>
          </a:p>
        </p:txBody>
      </p:sp>
      <p:pic>
        <p:nvPicPr>
          <p:cNvPr id="5" name="Picture 4">
            <a:extLst>
              <a:ext uri="{FF2B5EF4-FFF2-40B4-BE49-F238E27FC236}">
                <a16:creationId xmlns:a16="http://schemas.microsoft.com/office/drawing/2014/main" id="{FDCA3B4F-B5CA-4132-B9C9-72015E3D7A2F}"/>
              </a:ext>
            </a:extLst>
          </p:cNvPr>
          <p:cNvPicPr>
            <a:picLocks noChangeAspect="1"/>
          </p:cNvPicPr>
          <p:nvPr/>
        </p:nvPicPr>
        <p:blipFill>
          <a:blip r:embed="rId2"/>
          <a:stretch>
            <a:fillRect/>
          </a:stretch>
        </p:blipFill>
        <p:spPr>
          <a:xfrm>
            <a:off x="5370840" y="2777522"/>
            <a:ext cx="5885306" cy="4080478"/>
          </a:xfrm>
          <a:prstGeom prst="rect">
            <a:avLst/>
          </a:prstGeom>
        </p:spPr>
      </p:pic>
    </p:spTree>
    <p:extLst>
      <p:ext uri="{BB962C8B-B14F-4D97-AF65-F5344CB8AC3E}">
        <p14:creationId xmlns:p14="http://schemas.microsoft.com/office/powerpoint/2010/main" val="1636403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A177B-1E17-214A-397D-D8764E6E71C4}"/>
              </a:ext>
            </a:extLst>
          </p:cNvPr>
          <p:cNvSpPr>
            <a:spLocks noGrp="1"/>
          </p:cNvSpPr>
          <p:nvPr>
            <p:ph type="title"/>
          </p:nvPr>
        </p:nvSpPr>
        <p:spPr/>
        <p:txBody>
          <a:bodyPr>
            <a:normAutofit/>
          </a:bodyPr>
          <a:lstStyle/>
          <a:p>
            <a:r>
              <a:rPr lang="en-GB" sz="7200" dirty="0">
                <a:latin typeface="Comic Sans MS" panose="030F0702030302020204" pitchFamily="66" charset="0"/>
              </a:rPr>
              <a:t>Parental Involvement</a:t>
            </a:r>
          </a:p>
        </p:txBody>
      </p:sp>
      <p:sp>
        <p:nvSpPr>
          <p:cNvPr id="3" name="Content Placeholder 2">
            <a:extLst>
              <a:ext uri="{FF2B5EF4-FFF2-40B4-BE49-F238E27FC236}">
                <a16:creationId xmlns:a16="http://schemas.microsoft.com/office/drawing/2014/main" id="{49BD9FC0-76CF-8FE2-4624-65C6FB7A4F60}"/>
              </a:ext>
            </a:extLst>
          </p:cNvPr>
          <p:cNvSpPr>
            <a:spLocks noGrp="1"/>
          </p:cNvSpPr>
          <p:nvPr>
            <p:ph idx="1"/>
          </p:nvPr>
        </p:nvSpPr>
        <p:spPr/>
        <p:txBody>
          <a:bodyPr/>
          <a:lstStyle/>
          <a:p>
            <a:pPr marL="0" indent="0" algn="ctr">
              <a:buNone/>
            </a:pPr>
            <a:r>
              <a:rPr lang="en-US" sz="2400" dirty="0">
                <a:latin typeface="Comic Sans MS" panose="030F0702030302020204" pitchFamily="66" charset="0"/>
              </a:rPr>
              <a:t>A list of ways you can support your child with their learning will also be sent home every half term.</a:t>
            </a:r>
          </a:p>
          <a:p>
            <a:pPr marL="0" indent="0">
              <a:buNone/>
            </a:pPr>
            <a:endParaRPr lang="en-GB" dirty="0"/>
          </a:p>
        </p:txBody>
      </p:sp>
      <p:pic>
        <p:nvPicPr>
          <p:cNvPr id="5" name="Picture 4">
            <a:extLst>
              <a:ext uri="{FF2B5EF4-FFF2-40B4-BE49-F238E27FC236}">
                <a16:creationId xmlns:a16="http://schemas.microsoft.com/office/drawing/2014/main" id="{E5C1D592-72F7-4758-8AB1-A38735B96E98}"/>
              </a:ext>
            </a:extLst>
          </p:cNvPr>
          <p:cNvPicPr>
            <a:picLocks noChangeAspect="1"/>
          </p:cNvPicPr>
          <p:nvPr/>
        </p:nvPicPr>
        <p:blipFill>
          <a:blip r:embed="rId2"/>
          <a:stretch>
            <a:fillRect/>
          </a:stretch>
        </p:blipFill>
        <p:spPr>
          <a:xfrm>
            <a:off x="2899997" y="2651627"/>
            <a:ext cx="6197112" cy="4206373"/>
          </a:xfrm>
          <a:prstGeom prst="rect">
            <a:avLst/>
          </a:prstGeom>
        </p:spPr>
      </p:pic>
    </p:spTree>
    <p:extLst>
      <p:ext uri="{BB962C8B-B14F-4D97-AF65-F5344CB8AC3E}">
        <p14:creationId xmlns:p14="http://schemas.microsoft.com/office/powerpoint/2010/main" val="2008173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21EAC-82D2-12BA-9FE7-137317C2C348}"/>
              </a:ext>
            </a:extLst>
          </p:cNvPr>
          <p:cNvSpPr>
            <a:spLocks noGrp="1"/>
          </p:cNvSpPr>
          <p:nvPr>
            <p:ph type="title"/>
          </p:nvPr>
        </p:nvSpPr>
        <p:spPr/>
        <p:txBody>
          <a:bodyPr>
            <a:normAutofit/>
          </a:bodyPr>
          <a:lstStyle/>
          <a:p>
            <a:r>
              <a:rPr lang="en-GB" sz="7200" dirty="0">
                <a:latin typeface="Comic Sans MS" panose="030F0702030302020204" pitchFamily="66" charset="0"/>
              </a:rPr>
              <a:t>Educational visits</a:t>
            </a:r>
          </a:p>
        </p:txBody>
      </p:sp>
      <p:sp>
        <p:nvSpPr>
          <p:cNvPr id="3" name="Content Placeholder 2">
            <a:extLst>
              <a:ext uri="{FF2B5EF4-FFF2-40B4-BE49-F238E27FC236}">
                <a16:creationId xmlns:a16="http://schemas.microsoft.com/office/drawing/2014/main" id="{811B60CC-E9B5-9ABF-95E3-98DAF28F1578}"/>
              </a:ext>
            </a:extLst>
          </p:cNvPr>
          <p:cNvSpPr>
            <a:spLocks noGrp="1"/>
          </p:cNvSpPr>
          <p:nvPr>
            <p:ph idx="1"/>
          </p:nvPr>
        </p:nvSpPr>
        <p:spPr/>
        <p:txBody>
          <a:bodyPr>
            <a:normAutofit lnSpcReduction="10000"/>
          </a:bodyPr>
          <a:lstStyle/>
          <a:p>
            <a:pPr marL="0" indent="0" algn="ctr">
              <a:buNone/>
            </a:pPr>
            <a:r>
              <a:rPr lang="en-US" sz="2800" dirty="0">
                <a:latin typeface="Comic Sans MS" panose="030F0702030302020204" pitchFamily="66" charset="0"/>
              </a:rPr>
              <a:t>Our aim is for your child to take part in at least one educational visit each half term.</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lgn="ctr">
              <a:buNone/>
            </a:pPr>
            <a:r>
              <a:rPr lang="en-US" sz="2800" b="0" dirty="0">
                <a:latin typeface="Comic Sans MS" panose="030F0702030302020204" pitchFamily="66" charset="0"/>
              </a:rPr>
              <a:t>The overview is only an indication. Letters will be sent home to confirm the details. Please let you child’s class teacher know if you are able to accompany them on the visit.</a:t>
            </a:r>
          </a:p>
          <a:p>
            <a:pPr marL="0" indent="0">
              <a:buNone/>
            </a:pPr>
            <a:endParaRPr lang="en-GB" dirty="0"/>
          </a:p>
        </p:txBody>
      </p:sp>
      <p:pic>
        <p:nvPicPr>
          <p:cNvPr id="3074" name="Picture 2" descr="Welcome to Milford School">
            <a:extLst>
              <a:ext uri="{FF2B5EF4-FFF2-40B4-BE49-F238E27FC236}">
                <a16:creationId xmlns:a16="http://schemas.microsoft.com/office/drawing/2014/main" id="{5EEE3382-7127-6A57-9997-F4A9EB86C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8566" y="230188"/>
            <a:ext cx="333375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FD35088-6AE7-4BC8-B251-66A2D54B66E9}"/>
              </a:ext>
            </a:extLst>
          </p:cNvPr>
          <p:cNvPicPr>
            <a:picLocks noChangeAspect="1"/>
          </p:cNvPicPr>
          <p:nvPr/>
        </p:nvPicPr>
        <p:blipFill>
          <a:blip r:embed="rId3"/>
          <a:stretch>
            <a:fillRect/>
          </a:stretch>
        </p:blipFill>
        <p:spPr>
          <a:xfrm>
            <a:off x="0" y="2534728"/>
            <a:ext cx="11972925" cy="2112393"/>
          </a:xfrm>
          <a:prstGeom prst="rect">
            <a:avLst/>
          </a:prstGeom>
        </p:spPr>
      </p:pic>
    </p:spTree>
    <p:extLst>
      <p:ext uri="{BB962C8B-B14F-4D97-AF65-F5344CB8AC3E}">
        <p14:creationId xmlns:p14="http://schemas.microsoft.com/office/powerpoint/2010/main" val="3807930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A4EE9-0E12-9605-444A-6078A38BF5DA}"/>
              </a:ext>
            </a:extLst>
          </p:cNvPr>
          <p:cNvSpPr>
            <a:spLocks noGrp="1"/>
          </p:cNvSpPr>
          <p:nvPr>
            <p:ph type="title"/>
          </p:nvPr>
        </p:nvSpPr>
        <p:spPr/>
        <p:txBody>
          <a:bodyPr>
            <a:normAutofit/>
          </a:bodyPr>
          <a:lstStyle/>
          <a:p>
            <a:r>
              <a:rPr lang="en-GB" sz="7200" dirty="0">
                <a:latin typeface="Comic Sans MS" panose="030F0702030302020204" pitchFamily="66" charset="0"/>
              </a:rPr>
              <a:t>Reading expectations</a:t>
            </a:r>
          </a:p>
        </p:txBody>
      </p:sp>
      <p:sp>
        <p:nvSpPr>
          <p:cNvPr id="3" name="Content Placeholder 2">
            <a:extLst>
              <a:ext uri="{FF2B5EF4-FFF2-40B4-BE49-F238E27FC236}">
                <a16:creationId xmlns:a16="http://schemas.microsoft.com/office/drawing/2014/main" id="{FBCD8595-E97A-6F31-0AC2-3C8A65F03882}"/>
              </a:ext>
            </a:extLst>
          </p:cNvPr>
          <p:cNvSpPr>
            <a:spLocks noGrp="1"/>
          </p:cNvSpPr>
          <p:nvPr>
            <p:ph idx="1"/>
          </p:nvPr>
        </p:nvSpPr>
        <p:spPr/>
        <p:txBody>
          <a:bodyPr/>
          <a:lstStyle/>
          <a:p>
            <a:pPr marL="0" indent="0" algn="ctr">
              <a:buNone/>
            </a:pPr>
            <a:r>
              <a:rPr lang="en-US" dirty="0">
                <a:latin typeface="Comic Sans MS" panose="030F0702030302020204" pitchFamily="66" charset="0"/>
              </a:rPr>
              <a:t>Children will bring home a book appropriate to their reading level.</a:t>
            </a:r>
            <a:r>
              <a:rPr lang="en-US" sz="2800" b="0" dirty="0">
                <a:latin typeface="Comic Sans MS" panose="030F0702030302020204" pitchFamily="66" charset="0"/>
              </a:rPr>
              <a:t> They should be reading for at least 30 mins each day and signing their reading journals with a comment about the book. A parent or carer should sign their reading journals once a week. Teachers will be checking reading journals every day.</a:t>
            </a:r>
          </a:p>
          <a:p>
            <a:pPr marL="0" indent="0" algn="ctr">
              <a:buNone/>
            </a:pPr>
            <a:endParaRPr lang="en-US" dirty="0">
              <a:latin typeface="Comic Sans MS" panose="030F0702030302020204" pitchFamily="66" charset="0"/>
            </a:endParaRPr>
          </a:p>
          <a:p>
            <a:pPr marL="0" indent="0" algn="ctr">
              <a:buNone/>
            </a:pPr>
            <a:endParaRPr lang="en-US" sz="1800" b="0" dirty="0">
              <a:latin typeface="Franklin Gothic Book" panose="020B0503020102020204" pitchFamily="34" charset="0"/>
            </a:endParaRPr>
          </a:p>
          <a:p>
            <a:pPr marL="0" indent="0">
              <a:buNone/>
            </a:pPr>
            <a:endParaRPr lang="en-US" dirty="0"/>
          </a:p>
          <a:p>
            <a:pPr marL="0" indent="0">
              <a:buNone/>
            </a:pPr>
            <a:endParaRPr lang="en-GB" dirty="0"/>
          </a:p>
        </p:txBody>
      </p:sp>
      <p:pic>
        <p:nvPicPr>
          <p:cNvPr id="4" name="Picture 3">
            <a:extLst>
              <a:ext uri="{FF2B5EF4-FFF2-40B4-BE49-F238E27FC236}">
                <a16:creationId xmlns:a16="http://schemas.microsoft.com/office/drawing/2014/main" id="{5E38BCAB-CB00-84C0-814A-A3C59DD0D181}"/>
              </a:ext>
            </a:extLst>
          </p:cNvPr>
          <p:cNvPicPr>
            <a:picLocks noChangeAspect="1"/>
          </p:cNvPicPr>
          <p:nvPr/>
        </p:nvPicPr>
        <p:blipFill>
          <a:blip r:embed="rId2"/>
          <a:stretch>
            <a:fillRect/>
          </a:stretch>
        </p:blipFill>
        <p:spPr>
          <a:xfrm>
            <a:off x="8135932" y="3946886"/>
            <a:ext cx="3824666" cy="2545989"/>
          </a:xfrm>
          <a:prstGeom prst="rect">
            <a:avLst/>
          </a:prstGeom>
        </p:spPr>
      </p:pic>
      <p:sp>
        <p:nvSpPr>
          <p:cNvPr id="6" name="TextBox 5">
            <a:extLst>
              <a:ext uri="{FF2B5EF4-FFF2-40B4-BE49-F238E27FC236}">
                <a16:creationId xmlns:a16="http://schemas.microsoft.com/office/drawing/2014/main" id="{9F9F96EC-76D8-9456-3844-42E8EF16F4B0}"/>
              </a:ext>
            </a:extLst>
          </p:cNvPr>
          <p:cNvSpPr txBox="1"/>
          <p:nvPr/>
        </p:nvSpPr>
        <p:spPr>
          <a:xfrm>
            <a:off x="4279037" y="4989250"/>
            <a:ext cx="2272683" cy="1754326"/>
          </a:xfrm>
          <a:prstGeom prst="rect">
            <a:avLst/>
          </a:prstGeom>
          <a:noFill/>
        </p:spPr>
        <p:txBody>
          <a:bodyPr wrap="square" rtlCol="0">
            <a:spAutoFit/>
          </a:bodyPr>
          <a:lstStyle/>
          <a:p>
            <a:pPr algn="ctr"/>
            <a:r>
              <a:rPr lang="en-US" sz="1800" b="0" dirty="0">
                <a:latin typeface="Comic Sans MS" panose="030F0702030302020204" pitchFamily="66" charset="0"/>
              </a:rPr>
              <a:t>The recommended book list for Year 4 can be found on the Mayespark website.</a:t>
            </a:r>
          </a:p>
          <a:p>
            <a:endParaRPr lang="en-GB" dirty="0"/>
          </a:p>
        </p:txBody>
      </p:sp>
      <p:pic>
        <p:nvPicPr>
          <p:cNvPr id="7" name="Picture 6">
            <a:extLst>
              <a:ext uri="{FF2B5EF4-FFF2-40B4-BE49-F238E27FC236}">
                <a16:creationId xmlns:a16="http://schemas.microsoft.com/office/drawing/2014/main" id="{87401452-271D-4723-AC8A-EE71D5B60F71}"/>
              </a:ext>
            </a:extLst>
          </p:cNvPr>
          <p:cNvPicPr>
            <a:picLocks noChangeAspect="1"/>
          </p:cNvPicPr>
          <p:nvPr/>
        </p:nvPicPr>
        <p:blipFill>
          <a:blip r:embed="rId3"/>
          <a:stretch>
            <a:fillRect/>
          </a:stretch>
        </p:blipFill>
        <p:spPr>
          <a:xfrm>
            <a:off x="386635" y="3764323"/>
            <a:ext cx="3981825" cy="2911114"/>
          </a:xfrm>
          <a:prstGeom prst="rect">
            <a:avLst/>
          </a:prstGeom>
        </p:spPr>
      </p:pic>
    </p:spTree>
    <p:extLst>
      <p:ext uri="{BB962C8B-B14F-4D97-AF65-F5344CB8AC3E}">
        <p14:creationId xmlns:p14="http://schemas.microsoft.com/office/powerpoint/2010/main" val="1135642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988</Words>
  <Application>Microsoft Office PowerPoint</Application>
  <PresentationFormat>Widescreen</PresentationFormat>
  <Paragraphs>118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Comic Sans MS</vt:lpstr>
      <vt:lpstr>Franklin Gothic Book</vt:lpstr>
      <vt:lpstr>Times New Roman</vt:lpstr>
      <vt:lpstr>Office Theme</vt:lpstr>
      <vt:lpstr>Parents’ Information  2024-2025</vt:lpstr>
      <vt:lpstr>Welcome</vt:lpstr>
      <vt:lpstr>Aderin class Ms Assenjee &amp; Mrs Jabbar</vt:lpstr>
      <vt:lpstr>Goodall class</vt:lpstr>
      <vt:lpstr>Kalam class</vt:lpstr>
      <vt:lpstr>Curriculum</vt:lpstr>
      <vt:lpstr>Parental Involvement</vt:lpstr>
      <vt:lpstr>Educational visits</vt:lpstr>
      <vt:lpstr>Reading expectations</vt:lpstr>
      <vt:lpstr>Homework</vt:lpstr>
      <vt:lpstr>PowerPoint Presentation</vt:lpstr>
      <vt:lpstr>Things your child can do at home:</vt:lpstr>
      <vt:lpstr>                  And Finally…     Year 4 is going to be a great year.  We cannot wait to start our learning journey together with your children. We know there are lots of things to remember and it will be very busy, full of new learning, but we will have lots of fun and laughs along the way!  If you have any further questions, please speak to your child’s class teacher.  Year 4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Information  2022-2023</dc:title>
  <dc:creator>SAssenjee@MYSP.mayesparkprimaryschool.org.uk</dc:creator>
  <cp:lastModifiedBy>CIge@MYSP.mayesparkprimaryschool.org.uk</cp:lastModifiedBy>
  <cp:revision>16</cp:revision>
  <dcterms:created xsi:type="dcterms:W3CDTF">2022-09-20T16:37:55Z</dcterms:created>
  <dcterms:modified xsi:type="dcterms:W3CDTF">2024-09-19T08:32:33Z</dcterms:modified>
</cp:coreProperties>
</file>