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64" r:id="rId3"/>
    <p:sldId id="274" r:id="rId4"/>
    <p:sldId id="265" r:id="rId5"/>
    <p:sldId id="270" r:id="rId6"/>
    <p:sldId id="257" r:id="rId7"/>
    <p:sldId id="258" r:id="rId8"/>
    <p:sldId id="259" r:id="rId9"/>
    <p:sldId id="260" r:id="rId10"/>
    <p:sldId id="261" r:id="rId11"/>
    <p:sldId id="262" r:id="rId12"/>
    <p:sldId id="304" r:id="rId13"/>
    <p:sldId id="266" r:id="rId14"/>
    <p:sldId id="272" r:id="rId15"/>
    <p:sldId id="267" r:id="rId16"/>
    <p:sldId id="303" r:id="rId17"/>
    <p:sldId id="275"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1713" autoAdjust="0"/>
  </p:normalViewPr>
  <p:slideViewPr>
    <p:cSldViewPr snapToGrid="0">
      <p:cViewPr varScale="1">
        <p:scale>
          <a:sx n="105" d="100"/>
          <a:sy n="105"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803B-698D-4B37-ACAE-A754954DCE9B}" type="datetimeFigureOut">
              <a:rPr lang="en-GB" smtClean="0"/>
              <a:t>19/09/2024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A93FE-2101-4EA8-A098-32772F32AA72}" type="slidenum">
              <a:rPr lang="en-GB" smtClean="0"/>
              <a:t>‹#›</a:t>
            </a:fld>
            <a:endParaRPr lang="en-GB"/>
          </a:p>
        </p:txBody>
      </p:sp>
    </p:spTree>
    <p:extLst>
      <p:ext uri="{BB962C8B-B14F-4D97-AF65-F5344CB8AC3E}">
        <p14:creationId xmlns:p14="http://schemas.microsoft.com/office/powerpoint/2010/main" val="427050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5A93FE-2101-4EA8-A098-32772F32AA72}" type="slidenum">
              <a:rPr lang="en-GB" smtClean="0"/>
              <a:t>1</a:t>
            </a:fld>
            <a:endParaRPr lang="en-GB"/>
          </a:p>
        </p:txBody>
      </p:sp>
    </p:spTree>
    <p:extLst>
      <p:ext uri="{BB962C8B-B14F-4D97-AF65-F5344CB8AC3E}">
        <p14:creationId xmlns:p14="http://schemas.microsoft.com/office/powerpoint/2010/main" val="154233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Dal</a:t>
            </a:r>
          </a:p>
        </p:txBody>
      </p:sp>
      <p:sp>
        <p:nvSpPr>
          <p:cNvPr id="4" name="Slide Number Placeholder 3"/>
          <p:cNvSpPr>
            <a:spLocks noGrp="1"/>
          </p:cNvSpPr>
          <p:nvPr>
            <p:ph type="sldNum" sz="quarter" idx="5"/>
          </p:nvPr>
        </p:nvSpPr>
        <p:spPr/>
        <p:txBody>
          <a:bodyPr/>
          <a:lstStyle/>
          <a:p>
            <a:fld id="{545A93FE-2101-4EA8-A098-32772F32AA72}" type="slidenum">
              <a:rPr lang="en-GB" smtClean="0"/>
              <a:t>10</a:t>
            </a:fld>
            <a:endParaRPr lang="en-GB"/>
          </a:p>
        </p:txBody>
      </p:sp>
    </p:spTree>
    <p:extLst>
      <p:ext uri="{BB962C8B-B14F-4D97-AF65-F5344CB8AC3E}">
        <p14:creationId xmlns:p14="http://schemas.microsoft.com/office/powerpoint/2010/main" val="221906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Tehmina</a:t>
            </a:r>
            <a:r>
              <a:rPr lang="en-GB" dirty="0"/>
              <a:t> </a:t>
            </a:r>
          </a:p>
        </p:txBody>
      </p:sp>
      <p:sp>
        <p:nvSpPr>
          <p:cNvPr id="4" name="Slide Number Placeholder 3"/>
          <p:cNvSpPr>
            <a:spLocks noGrp="1"/>
          </p:cNvSpPr>
          <p:nvPr>
            <p:ph type="sldNum" sz="quarter" idx="5"/>
          </p:nvPr>
        </p:nvSpPr>
        <p:spPr/>
        <p:txBody>
          <a:bodyPr/>
          <a:lstStyle/>
          <a:p>
            <a:fld id="{545A93FE-2101-4EA8-A098-32772F32AA72}" type="slidenum">
              <a:rPr lang="en-GB" smtClean="0"/>
              <a:t>11</a:t>
            </a:fld>
            <a:endParaRPr lang="en-GB"/>
          </a:p>
        </p:txBody>
      </p:sp>
    </p:spTree>
    <p:extLst>
      <p:ext uri="{BB962C8B-B14F-4D97-AF65-F5344CB8AC3E}">
        <p14:creationId xmlns:p14="http://schemas.microsoft.com/office/powerpoint/2010/main" val="147519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Tehmina</a:t>
            </a:r>
            <a:endParaRPr lang="en-GB" dirty="0"/>
          </a:p>
        </p:txBody>
      </p:sp>
      <p:sp>
        <p:nvSpPr>
          <p:cNvPr id="4" name="Slide Number Placeholder 3"/>
          <p:cNvSpPr>
            <a:spLocks noGrp="1"/>
          </p:cNvSpPr>
          <p:nvPr>
            <p:ph type="sldNum" sz="quarter" idx="5"/>
          </p:nvPr>
        </p:nvSpPr>
        <p:spPr/>
        <p:txBody>
          <a:bodyPr/>
          <a:lstStyle/>
          <a:p>
            <a:fld id="{545A93FE-2101-4EA8-A098-32772F32AA72}" type="slidenum">
              <a:rPr lang="en-GB" smtClean="0"/>
              <a:t>12</a:t>
            </a:fld>
            <a:endParaRPr lang="en-GB"/>
          </a:p>
        </p:txBody>
      </p:sp>
    </p:spTree>
    <p:extLst>
      <p:ext uri="{BB962C8B-B14F-4D97-AF65-F5344CB8AC3E}">
        <p14:creationId xmlns:p14="http://schemas.microsoft.com/office/powerpoint/2010/main" val="92012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Dal </a:t>
            </a:r>
          </a:p>
        </p:txBody>
      </p:sp>
      <p:sp>
        <p:nvSpPr>
          <p:cNvPr id="4" name="Slide Number Placeholder 3"/>
          <p:cNvSpPr>
            <a:spLocks noGrp="1"/>
          </p:cNvSpPr>
          <p:nvPr>
            <p:ph type="sldNum" sz="quarter" idx="5"/>
          </p:nvPr>
        </p:nvSpPr>
        <p:spPr/>
        <p:txBody>
          <a:bodyPr/>
          <a:lstStyle/>
          <a:p>
            <a:fld id="{545A93FE-2101-4EA8-A098-32772F32AA72}" type="slidenum">
              <a:rPr lang="en-GB" smtClean="0"/>
              <a:t>13</a:t>
            </a:fld>
            <a:endParaRPr lang="en-GB"/>
          </a:p>
        </p:txBody>
      </p:sp>
    </p:spTree>
    <p:extLst>
      <p:ext uri="{BB962C8B-B14F-4D97-AF65-F5344CB8AC3E}">
        <p14:creationId xmlns:p14="http://schemas.microsoft.com/office/powerpoint/2010/main" val="364067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Tehmina</a:t>
            </a:r>
            <a:endParaRPr lang="en-GB" dirty="0"/>
          </a:p>
        </p:txBody>
      </p:sp>
      <p:sp>
        <p:nvSpPr>
          <p:cNvPr id="4" name="Slide Number Placeholder 3"/>
          <p:cNvSpPr>
            <a:spLocks noGrp="1"/>
          </p:cNvSpPr>
          <p:nvPr>
            <p:ph type="sldNum" sz="quarter" idx="5"/>
          </p:nvPr>
        </p:nvSpPr>
        <p:spPr/>
        <p:txBody>
          <a:bodyPr/>
          <a:lstStyle/>
          <a:p>
            <a:fld id="{545A93FE-2101-4EA8-A098-32772F32AA72}" type="slidenum">
              <a:rPr lang="en-GB" smtClean="0"/>
              <a:t>14</a:t>
            </a:fld>
            <a:endParaRPr lang="en-GB"/>
          </a:p>
        </p:txBody>
      </p:sp>
    </p:spTree>
    <p:extLst>
      <p:ext uri="{BB962C8B-B14F-4D97-AF65-F5344CB8AC3E}">
        <p14:creationId xmlns:p14="http://schemas.microsoft.com/office/powerpoint/2010/main" val="415678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Amira </a:t>
            </a:r>
          </a:p>
        </p:txBody>
      </p:sp>
      <p:sp>
        <p:nvSpPr>
          <p:cNvPr id="4" name="Slide Number Placeholder 3"/>
          <p:cNvSpPr>
            <a:spLocks noGrp="1"/>
          </p:cNvSpPr>
          <p:nvPr>
            <p:ph type="sldNum" sz="quarter" idx="5"/>
          </p:nvPr>
        </p:nvSpPr>
        <p:spPr/>
        <p:txBody>
          <a:bodyPr/>
          <a:lstStyle/>
          <a:p>
            <a:fld id="{545A93FE-2101-4EA8-A098-32772F32AA72}" type="slidenum">
              <a:rPr lang="en-GB" smtClean="0"/>
              <a:t>15</a:t>
            </a:fld>
            <a:endParaRPr lang="en-GB"/>
          </a:p>
        </p:txBody>
      </p:sp>
    </p:spTree>
    <p:extLst>
      <p:ext uri="{BB962C8B-B14F-4D97-AF65-F5344CB8AC3E}">
        <p14:creationId xmlns:p14="http://schemas.microsoft.com/office/powerpoint/2010/main" val="229861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FC3EED4-231D-4079-9EF1-9FEE1BEF7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B0ADCF7-2242-4DD1-BCD5-F3F7F2FD3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Dal </a:t>
            </a:r>
          </a:p>
        </p:txBody>
      </p:sp>
      <p:sp>
        <p:nvSpPr>
          <p:cNvPr id="41988" name="Slide Number Placeholder 3">
            <a:extLst>
              <a:ext uri="{FF2B5EF4-FFF2-40B4-BE49-F238E27FC236}">
                <a16:creationId xmlns:a16="http://schemas.microsoft.com/office/drawing/2014/main" id="{7EF532FE-CB50-4EC1-9B07-1ACE33746F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FF15DA-1129-4B10-BF0C-6852E890F763}"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Tehmina</a:t>
            </a:r>
            <a:r>
              <a:rPr lang="en-GB" dirty="0"/>
              <a:t> </a:t>
            </a:r>
          </a:p>
        </p:txBody>
      </p:sp>
      <p:sp>
        <p:nvSpPr>
          <p:cNvPr id="4" name="Slide Number Placeholder 3"/>
          <p:cNvSpPr>
            <a:spLocks noGrp="1"/>
          </p:cNvSpPr>
          <p:nvPr>
            <p:ph type="sldNum" sz="quarter" idx="5"/>
          </p:nvPr>
        </p:nvSpPr>
        <p:spPr/>
        <p:txBody>
          <a:bodyPr/>
          <a:lstStyle/>
          <a:p>
            <a:fld id="{545A93FE-2101-4EA8-A098-32772F32AA72}" type="slidenum">
              <a:rPr lang="en-GB" smtClean="0"/>
              <a:t>17</a:t>
            </a:fld>
            <a:endParaRPr lang="en-GB"/>
          </a:p>
        </p:txBody>
      </p:sp>
    </p:spTree>
    <p:extLst>
      <p:ext uri="{BB962C8B-B14F-4D97-AF65-F5344CB8AC3E}">
        <p14:creationId xmlns:p14="http://schemas.microsoft.com/office/powerpoint/2010/main" val="288961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09C4C60-8C74-450D-84AC-565099137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61DE04B-E39D-4B4B-9E1F-73436CD29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Amira </a:t>
            </a:r>
          </a:p>
        </p:txBody>
      </p:sp>
      <p:sp>
        <p:nvSpPr>
          <p:cNvPr id="46084" name="Slide Number Placeholder 3">
            <a:extLst>
              <a:ext uri="{FF2B5EF4-FFF2-40B4-BE49-F238E27FC236}">
                <a16:creationId xmlns:a16="http://schemas.microsoft.com/office/drawing/2014/main" id="{7F6E1F4E-0A8D-4C86-A640-45A91D8D93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E7EE08-D92F-4C28-85AA-6A9B88839745}" type="slidenum">
              <a:rPr lang="en-GB" altLang="en-US" smtClean="0">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Ruby </a:t>
            </a:r>
          </a:p>
        </p:txBody>
      </p:sp>
      <p:sp>
        <p:nvSpPr>
          <p:cNvPr id="4" name="Slide Number Placeholder 3"/>
          <p:cNvSpPr>
            <a:spLocks noGrp="1"/>
          </p:cNvSpPr>
          <p:nvPr>
            <p:ph type="sldNum" sz="quarter" idx="5"/>
          </p:nvPr>
        </p:nvSpPr>
        <p:spPr/>
        <p:txBody>
          <a:bodyPr/>
          <a:lstStyle/>
          <a:p>
            <a:fld id="{545A93FE-2101-4EA8-A098-32772F32AA72}" type="slidenum">
              <a:rPr lang="en-GB" smtClean="0"/>
              <a:t>2</a:t>
            </a:fld>
            <a:endParaRPr lang="en-GB"/>
          </a:p>
        </p:txBody>
      </p:sp>
    </p:spTree>
    <p:extLst>
      <p:ext uri="{BB962C8B-B14F-4D97-AF65-F5344CB8AC3E}">
        <p14:creationId xmlns:p14="http://schemas.microsoft.com/office/powerpoint/2010/main" val="5326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Ruby </a:t>
            </a:r>
          </a:p>
        </p:txBody>
      </p:sp>
      <p:sp>
        <p:nvSpPr>
          <p:cNvPr id="4" name="Slide Number Placeholder 3"/>
          <p:cNvSpPr>
            <a:spLocks noGrp="1"/>
          </p:cNvSpPr>
          <p:nvPr>
            <p:ph type="sldNum" sz="quarter" idx="5"/>
          </p:nvPr>
        </p:nvSpPr>
        <p:spPr/>
        <p:txBody>
          <a:bodyPr/>
          <a:lstStyle/>
          <a:p>
            <a:fld id="{545A93FE-2101-4EA8-A098-32772F32AA72}" type="slidenum">
              <a:rPr lang="en-GB" smtClean="0"/>
              <a:t>3</a:t>
            </a:fld>
            <a:endParaRPr lang="en-GB"/>
          </a:p>
        </p:txBody>
      </p:sp>
    </p:spTree>
    <p:extLst>
      <p:ext uri="{BB962C8B-B14F-4D97-AF65-F5344CB8AC3E}">
        <p14:creationId xmlns:p14="http://schemas.microsoft.com/office/powerpoint/2010/main" val="35870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Ruby </a:t>
            </a:r>
          </a:p>
        </p:txBody>
      </p:sp>
      <p:sp>
        <p:nvSpPr>
          <p:cNvPr id="4" name="Slide Number Placeholder 3"/>
          <p:cNvSpPr>
            <a:spLocks noGrp="1"/>
          </p:cNvSpPr>
          <p:nvPr>
            <p:ph type="sldNum" sz="quarter" idx="5"/>
          </p:nvPr>
        </p:nvSpPr>
        <p:spPr/>
        <p:txBody>
          <a:bodyPr/>
          <a:lstStyle/>
          <a:p>
            <a:fld id="{545A93FE-2101-4EA8-A098-32772F32AA72}" type="slidenum">
              <a:rPr lang="en-GB" smtClean="0"/>
              <a:t>4</a:t>
            </a:fld>
            <a:endParaRPr lang="en-GB"/>
          </a:p>
        </p:txBody>
      </p:sp>
    </p:spTree>
    <p:extLst>
      <p:ext uri="{BB962C8B-B14F-4D97-AF65-F5344CB8AC3E}">
        <p14:creationId xmlns:p14="http://schemas.microsoft.com/office/powerpoint/2010/main" val="113864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Ruby</a:t>
            </a:r>
          </a:p>
        </p:txBody>
      </p:sp>
      <p:sp>
        <p:nvSpPr>
          <p:cNvPr id="4" name="Slide Number Placeholder 3"/>
          <p:cNvSpPr>
            <a:spLocks noGrp="1"/>
          </p:cNvSpPr>
          <p:nvPr>
            <p:ph type="sldNum" sz="quarter" idx="5"/>
          </p:nvPr>
        </p:nvSpPr>
        <p:spPr/>
        <p:txBody>
          <a:bodyPr/>
          <a:lstStyle/>
          <a:p>
            <a:fld id="{545A93FE-2101-4EA8-A098-32772F32AA72}" type="slidenum">
              <a:rPr lang="en-GB" smtClean="0"/>
              <a:t>5</a:t>
            </a:fld>
            <a:endParaRPr lang="en-GB"/>
          </a:p>
        </p:txBody>
      </p:sp>
    </p:spTree>
    <p:extLst>
      <p:ext uri="{BB962C8B-B14F-4D97-AF65-F5344CB8AC3E}">
        <p14:creationId xmlns:p14="http://schemas.microsoft.com/office/powerpoint/2010/main" val="240911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Amira </a:t>
            </a:r>
          </a:p>
        </p:txBody>
      </p:sp>
      <p:sp>
        <p:nvSpPr>
          <p:cNvPr id="4" name="Slide Number Placeholder 3"/>
          <p:cNvSpPr>
            <a:spLocks noGrp="1"/>
          </p:cNvSpPr>
          <p:nvPr>
            <p:ph type="sldNum" sz="quarter" idx="5"/>
          </p:nvPr>
        </p:nvSpPr>
        <p:spPr/>
        <p:txBody>
          <a:bodyPr/>
          <a:lstStyle/>
          <a:p>
            <a:fld id="{545A93FE-2101-4EA8-A098-32772F32AA72}" type="slidenum">
              <a:rPr lang="en-GB" smtClean="0"/>
              <a:t>6</a:t>
            </a:fld>
            <a:endParaRPr lang="en-GB"/>
          </a:p>
        </p:txBody>
      </p:sp>
    </p:spTree>
    <p:extLst>
      <p:ext uri="{BB962C8B-B14F-4D97-AF65-F5344CB8AC3E}">
        <p14:creationId xmlns:p14="http://schemas.microsoft.com/office/powerpoint/2010/main" val="3068482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Amira </a:t>
            </a:r>
          </a:p>
        </p:txBody>
      </p:sp>
      <p:sp>
        <p:nvSpPr>
          <p:cNvPr id="4" name="Slide Number Placeholder 3"/>
          <p:cNvSpPr>
            <a:spLocks noGrp="1"/>
          </p:cNvSpPr>
          <p:nvPr>
            <p:ph type="sldNum" sz="quarter" idx="5"/>
          </p:nvPr>
        </p:nvSpPr>
        <p:spPr/>
        <p:txBody>
          <a:bodyPr/>
          <a:lstStyle/>
          <a:p>
            <a:fld id="{545A93FE-2101-4EA8-A098-32772F32AA72}" type="slidenum">
              <a:rPr lang="en-GB" smtClean="0"/>
              <a:t>7</a:t>
            </a:fld>
            <a:endParaRPr lang="en-GB"/>
          </a:p>
        </p:txBody>
      </p:sp>
    </p:spTree>
    <p:extLst>
      <p:ext uri="{BB962C8B-B14F-4D97-AF65-F5344CB8AC3E}">
        <p14:creationId xmlns:p14="http://schemas.microsoft.com/office/powerpoint/2010/main" val="23770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Dal </a:t>
            </a:r>
          </a:p>
        </p:txBody>
      </p:sp>
      <p:sp>
        <p:nvSpPr>
          <p:cNvPr id="4" name="Slide Number Placeholder 3"/>
          <p:cNvSpPr>
            <a:spLocks noGrp="1"/>
          </p:cNvSpPr>
          <p:nvPr>
            <p:ph type="sldNum" sz="quarter" idx="5"/>
          </p:nvPr>
        </p:nvSpPr>
        <p:spPr/>
        <p:txBody>
          <a:bodyPr/>
          <a:lstStyle/>
          <a:p>
            <a:fld id="{545A93FE-2101-4EA8-A098-32772F32AA72}" type="slidenum">
              <a:rPr lang="en-GB" smtClean="0"/>
              <a:t>8</a:t>
            </a:fld>
            <a:endParaRPr lang="en-GB"/>
          </a:p>
        </p:txBody>
      </p:sp>
    </p:spTree>
    <p:extLst>
      <p:ext uri="{BB962C8B-B14F-4D97-AF65-F5344CB8AC3E}">
        <p14:creationId xmlns:p14="http://schemas.microsoft.com/office/powerpoint/2010/main" val="503653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Dal </a:t>
            </a:r>
          </a:p>
        </p:txBody>
      </p:sp>
      <p:sp>
        <p:nvSpPr>
          <p:cNvPr id="4" name="Slide Number Placeholder 3"/>
          <p:cNvSpPr>
            <a:spLocks noGrp="1"/>
          </p:cNvSpPr>
          <p:nvPr>
            <p:ph type="sldNum" sz="quarter" idx="5"/>
          </p:nvPr>
        </p:nvSpPr>
        <p:spPr/>
        <p:txBody>
          <a:bodyPr/>
          <a:lstStyle/>
          <a:p>
            <a:fld id="{545A93FE-2101-4EA8-A098-32772F32AA72}" type="slidenum">
              <a:rPr lang="en-GB" smtClean="0"/>
              <a:t>9</a:t>
            </a:fld>
            <a:endParaRPr lang="en-GB"/>
          </a:p>
        </p:txBody>
      </p:sp>
    </p:spTree>
    <p:extLst>
      <p:ext uri="{BB962C8B-B14F-4D97-AF65-F5344CB8AC3E}">
        <p14:creationId xmlns:p14="http://schemas.microsoft.com/office/powerpoint/2010/main" val="348913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44438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73414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B4D177-69A2-418E-A113-5B1EBA387E1D}"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8986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07555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85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82969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46526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53459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506215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DD85-4232-4178-961C-631A2CD38137}" type="datetimeFigureOut">
              <a:rPr lang="en-GB" smtClean="0"/>
              <a:t>19/09/2024</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86181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88734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19DD85-4232-4178-961C-631A2CD38137}" type="datetimeFigureOut">
              <a:rPr lang="en-GB" smtClean="0"/>
              <a:t>19/09/2024</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58480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19DD85-4232-4178-961C-631A2CD38137}" type="datetimeFigureOut">
              <a:rPr lang="en-GB" smtClean="0"/>
              <a:t>19/09/2024</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108836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DD85-4232-4178-961C-631A2CD38137}" type="datetimeFigureOut">
              <a:rPr lang="en-GB" smtClean="0"/>
              <a:t>19/09/2024</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311671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276237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F19DD85-4232-4178-961C-631A2CD38137}" type="datetimeFigureOut">
              <a:rPr lang="en-GB" smtClean="0"/>
              <a:t>19/09/2024</a:t>
            </a:fld>
            <a:endParaRPr lang="en-GB"/>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B4D177-69A2-418E-A113-5B1EBA387E1D}" type="slidenum">
              <a:rPr lang="en-GB" smtClean="0"/>
              <a:t>‹#›</a:t>
            </a:fld>
            <a:endParaRPr lang="en-GB"/>
          </a:p>
        </p:txBody>
      </p:sp>
    </p:spTree>
    <p:extLst>
      <p:ext uri="{BB962C8B-B14F-4D97-AF65-F5344CB8AC3E}">
        <p14:creationId xmlns:p14="http://schemas.microsoft.com/office/powerpoint/2010/main" val="427131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F19DD85-4232-4178-961C-631A2CD38137}" type="datetimeFigureOut">
              <a:rPr lang="en-GB" smtClean="0"/>
              <a:t>19/09/2024</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B4D177-69A2-418E-A113-5B1EBA387E1D}" type="slidenum">
              <a:rPr lang="en-GB" smtClean="0"/>
              <a:t>‹#›</a:t>
            </a:fld>
            <a:endParaRPr lang="en-GB"/>
          </a:p>
        </p:txBody>
      </p:sp>
    </p:spTree>
    <p:extLst>
      <p:ext uri="{BB962C8B-B14F-4D97-AF65-F5344CB8AC3E}">
        <p14:creationId xmlns:p14="http://schemas.microsoft.com/office/powerpoint/2010/main" val="502738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google.co.uk/url?sa=i&amp;rct=j&amp;q=&amp;esrc=s&amp;source=images&amp;cd=&amp;cad=rja&amp;uact=8&amp;ved=2ahUKEwj9w7mpgtraAhWFOhQKHcqUCfwQjRx6BAgAEAU&amp;url=http://flipfiresms.com/&amp;psig=AOvVaw0VDMvdliUlaBK9s3AVKdsx&amp;ust=1524903449879540" TargetMode="External"/><Relationship Id="rId3" Type="http://schemas.openxmlformats.org/officeDocument/2006/relationships/hyperlink" Target="https://www.google.co.uk/url?sa=i&amp;rct=j&amp;q=&amp;esrc=s&amp;source=images&amp;cd=&amp;cad=rja&amp;uact=8&amp;ved=2ahUKEwibtZvzgNraAhVBVxQKHbKRAb4QjRx6BAgAEAU&amp;url=http://www.greenhouseschoolwebsites.co.uk/school-website-design/mayespark-primary-school-website-ig3/&amp;psig=AOvVaw3Kv_QiVT77ZoFtZQYCKphh&amp;ust=1524903107128985" TargetMode="External"/><Relationship Id="rId7" Type="http://schemas.openxmlformats.org/officeDocument/2006/relationships/hyperlink" Target="https://www.google.co.uk/url?sa=i&amp;rct=j&amp;q=&amp;esrc=s&amp;source=images&amp;cd=&amp;cad=rja&amp;uact=8&amp;ved=2ahUKEwjc57We-tnaAhWD0xQKHUV1A5oQjRx6BAgAEAU&amp;url=http://campion.warwickshire.sch.uk/permalink/4199.html&amp;psig=AOvVaw1YA-e4Fker3vPjsdbbiQGu&amp;ust=1524901321004309" TargetMode="External"/><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hyperlink" Target="https://www.google.co.uk/url?sa=i&amp;rct=j&amp;q=&amp;esrc=s&amp;source=images&amp;cd=&amp;cad=rja&amp;uact=8&amp;ved=2ahUKEwjgkrKz99naAhWJ7RQKHRG0C6AQjRx6BAgAEAU&amp;url=https://ispartan.uncg.edu/&amp;psig=AOvVaw3b_a4-ICI-EoMRSnbiJMno&amp;ust=1524900544932949" TargetMode="External"/><Relationship Id="rId5" Type="http://schemas.openxmlformats.org/officeDocument/2006/relationships/hyperlink" Target="https://www.google.co.uk/url?sa=i&amp;rct=j&amp;q=&amp;esrc=s&amp;source=images&amp;cd=&amp;cad=rja&amp;uact=8&amp;ved=2ahUKEwiZl4ajqNraAhWLWBQKHcNzB3YQjRx6BAgAEAU&amp;url=https://www.lucidpress.com/pages/templates/newsletters/business-newsletters&amp;psig=AOvVaw2mAV2hwGUN6yJJ5Qzj3PwT&amp;ust=1524913597409474" TargetMode="Externa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https://www.google.co.uk/url?sa=i&amp;rct=j&amp;q=&amp;esrc=s&amp;source=images&amp;cd=&amp;cad=rja&amp;uact=8&amp;ved=2ahUKEwjdgICD-9naAhVMPBQKHR-OAPEQjRx6BAgAEAU&amp;url=https://www.pipeda.info/parent-letter-from-school.html&amp;psig=AOvVaw2naLL_ltq-7qhwglUFZi8p&amp;ust=1524901526383228" TargetMode="External"/><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7C6-CFB1-44E0-989A-3977213CBEFA}"/>
              </a:ext>
            </a:extLst>
          </p:cNvPr>
          <p:cNvSpPr>
            <a:spLocks noGrp="1"/>
          </p:cNvSpPr>
          <p:nvPr>
            <p:ph type="ctrTitle"/>
          </p:nvPr>
        </p:nvSpPr>
        <p:spPr>
          <a:xfrm>
            <a:off x="743478" y="260242"/>
            <a:ext cx="10057177" cy="1955420"/>
          </a:xfrm>
        </p:spPr>
        <p:txBody>
          <a:bodyPr>
            <a:normAutofit fontScale="90000"/>
          </a:bodyPr>
          <a:lstStyle/>
          <a:p>
            <a:r>
              <a:rPr lang="en-GB" sz="7200" dirty="0">
                <a:latin typeface="Comic Sans MS" panose="030F0702030302020204" pitchFamily="66" charset="0"/>
              </a:rPr>
              <a:t>Welcome to Early Years</a:t>
            </a:r>
          </a:p>
        </p:txBody>
      </p:sp>
      <p:pic>
        <p:nvPicPr>
          <p:cNvPr id="14" name="Picture 8" descr="C:\Users\anour\Downloads\IMG_1029.JPG">
            <a:extLst>
              <a:ext uri="{FF2B5EF4-FFF2-40B4-BE49-F238E27FC236}">
                <a16:creationId xmlns:a16="http://schemas.microsoft.com/office/drawing/2014/main" id="{7BDCF444-A338-4C77-8852-9B45D45182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57904">
            <a:off x="1795687" y="2311738"/>
            <a:ext cx="3673636" cy="2743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Picture 9" descr="C:\Users\anour\Downloads\IMG_1384.JPG">
            <a:extLst>
              <a:ext uri="{FF2B5EF4-FFF2-40B4-BE49-F238E27FC236}">
                <a16:creationId xmlns:a16="http://schemas.microsoft.com/office/drawing/2014/main" id="{8ECFD1CE-B30F-4B20-890A-0C827367B3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989540">
            <a:off x="8862773" y="2375063"/>
            <a:ext cx="3504071" cy="2617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12" descr="C:\Users\anour\Downloads\IMG_1654 (1).JPG">
            <a:extLst>
              <a:ext uri="{FF2B5EF4-FFF2-40B4-BE49-F238E27FC236}">
                <a16:creationId xmlns:a16="http://schemas.microsoft.com/office/drawing/2014/main" id="{D756AF8A-0323-4317-855F-46DB4A4AC4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201955" y="4060472"/>
            <a:ext cx="3858688" cy="28821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01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3DA511E-5DF4-422A-9B53-DE9B9586AC9B}"/>
              </a:ext>
            </a:extLst>
          </p:cNvPr>
          <p:cNvPicPr>
            <a:picLocks noGrp="1" noChangeAspect="1"/>
          </p:cNvPicPr>
          <p:nvPr>
            <p:ph idx="1"/>
          </p:nvPr>
        </p:nvPicPr>
        <p:blipFill>
          <a:blip r:embed="rId3"/>
          <a:stretch>
            <a:fillRect/>
          </a:stretch>
        </p:blipFill>
        <p:spPr>
          <a:xfrm>
            <a:off x="1737852" y="997485"/>
            <a:ext cx="9874849" cy="5118100"/>
          </a:xfrm>
          <a:prstGeom prst="rect">
            <a:avLst/>
          </a:prstGeom>
        </p:spPr>
      </p:pic>
      <p:sp>
        <p:nvSpPr>
          <p:cNvPr id="2" name="TextBox 1">
            <a:extLst>
              <a:ext uri="{FF2B5EF4-FFF2-40B4-BE49-F238E27FC236}">
                <a16:creationId xmlns:a16="http://schemas.microsoft.com/office/drawing/2014/main" id="{682AE21C-5BBE-424E-A1F9-44D375971582}"/>
              </a:ext>
            </a:extLst>
          </p:cNvPr>
          <p:cNvSpPr txBox="1"/>
          <p:nvPr/>
        </p:nvSpPr>
        <p:spPr>
          <a:xfrm>
            <a:off x="2159306" y="352540"/>
            <a:ext cx="6852492" cy="369332"/>
          </a:xfrm>
          <a:prstGeom prst="rect">
            <a:avLst/>
          </a:prstGeom>
          <a:noFill/>
        </p:spPr>
        <p:txBody>
          <a:bodyPr wrap="square" rtlCol="0">
            <a:spAutoFit/>
          </a:bodyPr>
          <a:lstStyle/>
          <a:p>
            <a:r>
              <a:rPr lang="en-GB" b="1" dirty="0">
                <a:latin typeface="Comic Sans MS" panose="030F0702030302020204" pitchFamily="66" charset="0"/>
              </a:rPr>
              <a:t>Expectations of reading</a:t>
            </a:r>
          </a:p>
        </p:txBody>
      </p:sp>
    </p:spTree>
    <p:extLst>
      <p:ext uri="{BB962C8B-B14F-4D97-AF65-F5344CB8AC3E}">
        <p14:creationId xmlns:p14="http://schemas.microsoft.com/office/powerpoint/2010/main" val="44430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609F-83F5-4E84-BC8C-218FB8E6A091}"/>
              </a:ext>
            </a:extLst>
          </p:cNvPr>
          <p:cNvSpPr>
            <a:spLocks noGrp="1"/>
          </p:cNvSpPr>
          <p:nvPr>
            <p:ph type="title"/>
          </p:nvPr>
        </p:nvSpPr>
        <p:spPr>
          <a:xfrm>
            <a:off x="2417453" y="193787"/>
            <a:ext cx="8911687" cy="1280890"/>
          </a:xfrm>
        </p:spPr>
        <p:txBody>
          <a:bodyPr/>
          <a:lstStyle/>
          <a:p>
            <a:r>
              <a:rPr lang="en-GB" b="1" dirty="0">
                <a:latin typeface="Comic Sans MS" panose="030F0702030302020204" pitchFamily="66" charset="0"/>
              </a:rPr>
              <a:t>Recommended reading in EYFS</a:t>
            </a:r>
            <a:br>
              <a:rPr lang="en-GB" dirty="0"/>
            </a:br>
            <a:endParaRPr lang="en-GB" dirty="0"/>
          </a:p>
        </p:txBody>
      </p:sp>
      <p:sp>
        <p:nvSpPr>
          <p:cNvPr id="7" name="Rectangle 2">
            <a:extLst>
              <a:ext uri="{FF2B5EF4-FFF2-40B4-BE49-F238E27FC236}">
                <a16:creationId xmlns:a16="http://schemas.microsoft.com/office/drawing/2014/main" id="{FEA5330D-B113-42EC-A0C3-EDB86E6704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Picture 9">
            <a:extLst>
              <a:ext uri="{FF2B5EF4-FFF2-40B4-BE49-F238E27FC236}">
                <a16:creationId xmlns:a16="http://schemas.microsoft.com/office/drawing/2014/main" id="{3A1A69D7-A857-4F9F-872C-4AC2169F9F56}"/>
              </a:ext>
            </a:extLst>
          </p:cNvPr>
          <p:cNvPicPr/>
          <p:nvPr/>
        </p:nvPicPr>
        <p:blipFill rotWithShape="1">
          <a:blip r:embed="rId3"/>
          <a:srcRect l="21298" t="20209" r="23577" b="17036"/>
          <a:stretch/>
        </p:blipFill>
        <p:spPr bwMode="auto">
          <a:xfrm>
            <a:off x="1828800" y="1031631"/>
            <a:ext cx="8217877" cy="53691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442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84F-EB34-433F-A6EC-A146360AF064}"/>
              </a:ext>
            </a:extLst>
          </p:cNvPr>
          <p:cNvSpPr>
            <a:spLocks noGrp="1"/>
          </p:cNvSpPr>
          <p:nvPr>
            <p:ph type="title"/>
          </p:nvPr>
        </p:nvSpPr>
        <p:spPr>
          <a:xfrm>
            <a:off x="1912442" y="306333"/>
            <a:ext cx="8911687" cy="1280890"/>
          </a:xfrm>
        </p:spPr>
        <p:txBody>
          <a:bodyPr/>
          <a:lstStyle/>
          <a:p>
            <a:r>
              <a:rPr lang="en-GB" b="1" dirty="0">
                <a:latin typeface="Comic Sans MS" panose="030F0702030302020204" pitchFamily="66" charset="0"/>
              </a:rPr>
              <a:t>Vocabulary </a:t>
            </a:r>
            <a:br>
              <a:rPr lang="en-GB" dirty="0"/>
            </a:br>
            <a:endParaRPr lang="en-GB" dirty="0"/>
          </a:p>
        </p:txBody>
      </p:sp>
      <p:pic>
        <p:nvPicPr>
          <p:cNvPr id="8" name="Picture 7">
            <a:extLst>
              <a:ext uri="{FF2B5EF4-FFF2-40B4-BE49-F238E27FC236}">
                <a16:creationId xmlns:a16="http://schemas.microsoft.com/office/drawing/2014/main" id="{F6508FC9-B670-48BB-BA6C-0FBD6F9685D4}"/>
              </a:ext>
            </a:extLst>
          </p:cNvPr>
          <p:cNvPicPr/>
          <p:nvPr/>
        </p:nvPicPr>
        <p:blipFill rotWithShape="1">
          <a:blip r:embed="rId3"/>
          <a:srcRect l="22768" t="19678" r="20064" b="7464"/>
          <a:stretch/>
        </p:blipFill>
        <p:spPr bwMode="auto">
          <a:xfrm>
            <a:off x="1570893" y="1301261"/>
            <a:ext cx="7819292" cy="50745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268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BA5D3-0CCA-4A6E-84A5-17EA719A51B2}"/>
              </a:ext>
            </a:extLst>
          </p:cNvPr>
          <p:cNvSpPr txBox="1"/>
          <p:nvPr/>
        </p:nvSpPr>
        <p:spPr>
          <a:xfrm>
            <a:off x="1159779" y="2325193"/>
            <a:ext cx="1420582" cy="523220"/>
          </a:xfrm>
          <a:prstGeom prst="rect">
            <a:avLst/>
          </a:prstGeom>
          <a:noFill/>
        </p:spPr>
        <p:txBody>
          <a:bodyPr wrap="none" rtlCol="0">
            <a:spAutoFit/>
          </a:bodyPr>
          <a:lstStyle/>
          <a:p>
            <a:r>
              <a:rPr lang="en-GB" sz="2800" b="1" dirty="0">
                <a:latin typeface="Comic Sans MS" panose="030F0702030302020204" pitchFamily="66" charset="0"/>
              </a:rPr>
              <a:t>PE Kits</a:t>
            </a:r>
          </a:p>
        </p:txBody>
      </p:sp>
      <p:sp>
        <p:nvSpPr>
          <p:cNvPr id="2" name="TextBox 1">
            <a:extLst>
              <a:ext uri="{FF2B5EF4-FFF2-40B4-BE49-F238E27FC236}">
                <a16:creationId xmlns:a16="http://schemas.microsoft.com/office/drawing/2014/main" id="{15E8A19D-2399-4D21-8BE8-A8388BE631BD}"/>
              </a:ext>
            </a:extLst>
          </p:cNvPr>
          <p:cNvSpPr txBox="1"/>
          <p:nvPr/>
        </p:nvSpPr>
        <p:spPr>
          <a:xfrm>
            <a:off x="1580733" y="341745"/>
            <a:ext cx="3921266" cy="523220"/>
          </a:xfrm>
          <a:prstGeom prst="rect">
            <a:avLst/>
          </a:prstGeom>
          <a:noFill/>
        </p:spPr>
        <p:txBody>
          <a:bodyPr wrap="none" rtlCol="0">
            <a:spAutoFit/>
          </a:bodyPr>
          <a:lstStyle/>
          <a:p>
            <a:r>
              <a:rPr lang="en-GB" sz="2800" b="1" dirty="0">
                <a:latin typeface="Comic Sans MS" panose="030F0702030302020204" pitchFamily="66" charset="0"/>
              </a:rPr>
              <a:t>Uniform Expectations</a:t>
            </a:r>
          </a:p>
        </p:txBody>
      </p:sp>
      <p:pic>
        <p:nvPicPr>
          <p:cNvPr id="8" name="Picture 7">
            <a:extLst>
              <a:ext uri="{FF2B5EF4-FFF2-40B4-BE49-F238E27FC236}">
                <a16:creationId xmlns:a16="http://schemas.microsoft.com/office/drawing/2014/main" id="{DB52CDDA-B876-48A2-B484-342FE4E1579D}"/>
              </a:ext>
            </a:extLst>
          </p:cNvPr>
          <p:cNvPicPr>
            <a:picLocks noChangeAspect="1"/>
          </p:cNvPicPr>
          <p:nvPr/>
        </p:nvPicPr>
        <p:blipFill>
          <a:blip r:embed="rId3"/>
          <a:stretch>
            <a:fillRect/>
          </a:stretch>
        </p:blipFill>
        <p:spPr>
          <a:xfrm>
            <a:off x="6459197" y="341745"/>
            <a:ext cx="5603422" cy="3549569"/>
          </a:xfrm>
          <a:prstGeom prst="rect">
            <a:avLst/>
          </a:prstGeom>
        </p:spPr>
      </p:pic>
      <p:pic>
        <p:nvPicPr>
          <p:cNvPr id="9" name="Picture 8">
            <a:extLst>
              <a:ext uri="{FF2B5EF4-FFF2-40B4-BE49-F238E27FC236}">
                <a16:creationId xmlns:a16="http://schemas.microsoft.com/office/drawing/2014/main" id="{5D59EF2D-F8BA-4B70-BB19-FF66659583A2}"/>
              </a:ext>
            </a:extLst>
          </p:cNvPr>
          <p:cNvPicPr>
            <a:picLocks noChangeAspect="1"/>
          </p:cNvPicPr>
          <p:nvPr/>
        </p:nvPicPr>
        <p:blipFill>
          <a:blip r:embed="rId4"/>
          <a:stretch>
            <a:fillRect/>
          </a:stretch>
        </p:blipFill>
        <p:spPr>
          <a:xfrm>
            <a:off x="6379257" y="3957005"/>
            <a:ext cx="5603422" cy="2041431"/>
          </a:xfrm>
          <a:prstGeom prst="rect">
            <a:avLst/>
          </a:prstGeom>
        </p:spPr>
      </p:pic>
      <p:sp>
        <p:nvSpPr>
          <p:cNvPr id="3" name="TextBox 2">
            <a:extLst>
              <a:ext uri="{FF2B5EF4-FFF2-40B4-BE49-F238E27FC236}">
                <a16:creationId xmlns:a16="http://schemas.microsoft.com/office/drawing/2014/main" id="{DFFE736E-3200-4CFC-A5A4-FC97DF9693F8}"/>
              </a:ext>
            </a:extLst>
          </p:cNvPr>
          <p:cNvSpPr txBox="1"/>
          <p:nvPr/>
        </p:nvSpPr>
        <p:spPr>
          <a:xfrm>
            <a:off x="1580733" y="6331589"/>
            <a:ext cx="10265952" cy="369332"/>
          </a:xfrm>
          <a:prstGeom prst="rect">
            <a:avLst/>
          </a:prstGeom>
          <a:noFill/>
        </p:spPr>
        <p:txBody>
          <a:bodyPr wrap="none" rtlCol="0">
            <a:spAutoFit/>
          </a:bodyPr>
          <a:lstStyle/>
          <a:p>
            <a:r>
              <a:rPr lang="en-GB" b="1" dirty="0">
                <a:latin typeface="Comic Sans MS" panose="030F0702030302020204" pitchFamily="66" charset="0"/>
              </a:rPr>
              <a:t>Please ensure PE kits are in school everyday and all uniform has your child’s name on it. </a:t>
            </a:r>
          </a:p>
        </p:txBody>
      </p:sp>
      <p:pic>
        <p:nvPicPr>
          <p:cNvPr id="12" name="Picture 11">
            <a:extLst>
              <a:ext uri="{FF2B5EF4-FFF2-40B4-BE49-F238E27FC236}">
                <a16:creationId xmlns:a16="http://schemas.microsoft.com/office/drawing/2014/main" id="{373B669A-C003-4C35-AE37-91037B3BAA31}"/>
              </a:ext>
            </a:extLst>
          </p:cNvPr>
          <p:cNvPicPr>
            <a:picLocks noChangeAspect="1"/>
          </p:cNvPicPr>
          <p:nvPr/>
        </p:nvPicPr>
        <p:blipFill>
          <a:blip r:embed="rId5"/>
          <a:stretch>
            <a:fillRect/>
          </a:stretch>
        </p:blipFill>
        <p:spPr>
          <a:xfrm>
            <a:off x="1172452" y="2851570"/>
            <a:ext cx="2853175" cy="2914141"/>
          </a:xfrm>
          <a:prstGeom prst="rect">
            <a:avLst/>
          </a:prstGeom>
        </p:spPr>
      </p:pic>
    </p:spTree>
    <p:extLst>
      <p:ext uri="{BB962C8B-B14F-4D97-AF65-F5344CB8AC3E}">
        <p14:creationId xmlns:p14="http://schemas.microsoft.com/office/powerpoint/2010/main" val="4995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EE0F0D-73DA-4C1F-89EB-3A6AEAD3AF17}"/>
              </a:ext>
            </a:extLst>
          </p:cNvPr>
          <p:cNvSpPr txBox="1"/>
          <p:nvPr/>
        </p:nvSpPr>
        <p:spPr>
          <a:xfrm>
            <a:off x="2341849" y="260253"/>
            <a:ext cx="4475905" cy="707886"/>
          </a:xfrm>
          <a:prstGeom prst="rect">
            <a:avLst/>
          </a:prstGeom>
          <a:noFill/>
        </p:spPr>
        <p:txBody>
          <a:bodyPr wrap="none" rtlCol="0">
            <a:spAutoFit/>
          </a:bodyPr>
          <a:lstStyle/>
          <a:p>
            <a:r>
              <a:rPr lang="en-GB" sz="4000" b="1" dirty="0">
                <a:latin typeface="Comic Sans MS" panose="030F0702030302020204" pitchFamily="66" charset="0"/>
              </a:rPr>
              <a:t>Educational visits</a:t>
            </a:r>
          </a:p>
        </p:txBody>
      </p:sp>
      <p:sp>
        <p:nvSpPr>
          <p:cNvPr id="9" name="TextBox 8">
            <a:extLst>
              <a:ext uri="{FF2B5EF4-FFF2-40B4-BE49-F238E27FC236}">
                <a16:creationId xmlns:a16="http://schemas.microsoft.com/office/drawing/2014/main" id="{22CB5CD2-B910-47BC-B2D2-CBC25C2DB04F}"/>
              </a:ext>
            </a:extLst>
          </p:cNvPr>
          <p:cNvSpPr txBox="1"/>
          <p:nvPr/>
        </p:nvSpPr>
        <p:spPr>
          <a:xfrm>
            <a:off x="4361268" y="4560390"/>
            <a:ext cx="6372257" cy="1200329"/>
          </a:xfrm>
          <a:prstGeom prst="rect">
            <a:avLst/>
          </a:prstGeom>
          <a:noFill/>
        </p:spPr>
        <p:txBody>
          <a:bodyPr wrap="none" rtlCol="0">
            <a:spAutoFit/>
          </a:bodyPr>
          <a:lstStyle/>
          <a:p>
            <a:r>
              <a:rPr lang="en-GB" sz="2400" dirty="0">
                <a:latin typeface="Comic Sans MS" panose="030F0702030302020204" pitchFamily="66" charset="0"/>
              </a:rPr>
              <a:t>In the Autumn Term we are hoping to visit </a:t>
            </a:r>
          </a:p>
          <a:p>
            <a:r>
              <a:rPr lang="en-GB" sz="2400" dirty="0" err="1">
                <a:latin typeface="Comic Sans MS" panose="030F0702030302020204" pitchFamily="66" charset="0"/>
              </a:rPr>
              <a:t>Goodmayes</a:t>
            </a:r>
            <a:r>
              <a:rPr lang="en-GB" sz="2400" dirty="0">
                <a:latin typeface="Comic Sans MS" panose="030F0702030302020204" pitchFamily="66" charset="0"/>
              </a:rPr>
              <a:t> Library.  </a:t>
            </a:r>
          </a:p>
          <a:p>
            <a:endParaRPr lang="en-GB" sz="2400" dirty="0">
              <a:latin typeface="Comic Sans MS" panose="030F0702030302020204" pitchFamily="66" charset="0"/>
            </a:endParaRPr>
          </a:p>
        </p:txBody>
      </p:sp>
      <p:pic>
        <p:nvPicPr>
          <p:cNvPr id="1026" name="Picture 2" descr="London library apologises for bringing actor dressed in bare-bottom monkey  costume to children&amp;#39;s event">
            <a:extLst>
              <a:ext uri="{FF2B5EF4-FFF2-40B4-BE49-F238E27FC236}">
                <a16:creationId xmlns:a16="http://schemas.microsoft.com/office/drawing/2014/main" id="{3F55C084-0FD7-438D-9DC0-F169D7A85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0956">
            <a:off x="1061877" y="1517081"/>
            <a:ext cx="4322187" cy="2518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ople Who Help Us Posters | Teaching Ideas">
            <a:extLst>
              <a:ext uri="{FF2B5EF4-FFF2-40B4-BE49-F238E27FC236}">
                <a16:creationId xmlns:a16="http://schemas.microsoft.com/office/drawing/2014/main" id="{BE1888ED-E1BA-4C2E-928B-9338F8B36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0562" y="451788"/>
            <a:ext cx="2662604" cy="37668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ordable Seaside Towns - London Property South">
            <a:extLst>
              <a:ext uri="{FF2B5EF4-FFF2-40B4-BE49-F238E27FC236}">
                <a16:creationId xmlns:a16="http://schemas.microsoft.com/office/drawing/2014/main" id="{8703BA15-8F8F-4E9E-9C49-CE8737806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607" y="4923692"/>
            <a:ext cx="2989384" cy="167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3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F62C-2EE0-41BC-8575-5A24CF8748D8}"/>
              </a:ext>
            </a:extLst>
          </p:cNvPr>
          <p:cNvSpPr>
            <a:spLocks noGrp="1"/>
          </p:cNvSpPr>
          <p:nvPr>
            <p:ph type="title"/>
          </p:nvPr>
        </p:nvSpPr>
        <p:spPr>
          <a:xfrm>
            <a:off x="2589212" y="230199"/>
            <a:ext cx="8911687" cy="1280890"/>
          </a:xfrm>
        </p:spPr>
        <p:txBody>
          <a:bodyPr>
            <a:normAutofit fontScale="90000"/>
          </a:bodyPr>
          <a:lstStyle/>
          <a:p>
            <a:r>
              <a:rPr lang="en-GB" b="1" dirty="0">
                <a:latin typeface="Comic Sans MS" panose="030F0702030302020204" pitchFamily="66" charset="0"/>
              </a:rPr>
              <a:t>Google Classroom </a:t>
            </a:r>
            <a:br>
              <a:rPr lang="en-GB" b="1" dirty="0">
                <a:latin typeface="Comic Sans MS" panose="030F0702030302020204" pitchFamily="66" charset="0"/>
              </a:rPr>
            </a:br>
            <a:br>
              <a:rPr lang="en-GB" b="1" dirty="0">
                <a:latin typeface="Comic Sans MS" panose="030F0702030302020204" pitchFamily="66" charset="0"/>
              </a:rPr>
            </a:br>
            <a:r>
              <a:rPr lang="en-GB" b="1" dirty="0">
                <a:latin typeface="Comic Sans MS" panose="030F0702030302020204" pitchFamily="66" charset="0"/>
              </a:rPr>
              <a:t>-RWI videos  </a:t>
            </a:r>
            <a:br>
              <a:rPr lang="en-GB" b="1" dirty="0">
                <a:latin typeface="Comic Sans MS" panose="030F0702030302020204" pitchFamily="66" charset="0"/>
              </a:rPr>
            </a:br>
            <a:r>
              <a:rPr lang="en-GB" b="1" dirty="0">
                <a:latin typeface="Comic Sans MS" panose="030F0702030302020204" pitchFamily="66" charset="0"/>
              </a:rPr>
              <a:t>-Reading videos </a:t>
            </a:r>
            <a:br>
              <a:rPr lang="en-GB" b="1" dirty="0">
                <a:latin typeface="Comic Sans MS" panose="030F0702030302020204" pitchFamily="66" charset="0"/>
              </a:rPr>
            </a:br>
            <a:r>
              <a:rPr lang="en-GB" b="1" dirty="0">
                <a:latin typeface="Comic Sans MS" panose="030F0702030302020204" pitchFamily="66" charset="0"/>
              </a:rPr>
              <a:t>-maths videos</a:t>
            </a:r>
          </a:p>
        </p:txBody>
      </p:sp>
      <p:pic>
        <p:nvPicPr>
          <p:cNvPr id="9" name="Content Placeholder 8">
            <a:extLst>
              <a:ext uri="{FF2B5EF4-FFF2-40B4-BE49-F238E27FC236}">
                <a16:creationId xmlns:a16="http://schemas.microsoft.com/office/drawing/2014/main" id="{F9367054-5851-4407-BC0E-648579DE66B8}"/>
              </a:ext>
            </a:extLst>
          </p:cNvPr>
          <p:cNvPicPr>
            <a:picLocks noGrp="1"/>
          </p:cNvPicPr>
          <p:nvPr>
            <p:ph idx="1"/>
          </p:nvPr>
        </p:nvPicPr>
        <p:blipFill rotWithShape="1">
          <a:blip r:embed="rId3"/>
          <a:srcRect t="8440" b="12276"/>
          <a:stretch/>
        </p:blipFill>
        <p:spPr bwMode="auto">
          <a:xfrm>
            <a:off x="1731863" y="2849551"/>
            <a:ext cx="7624741" cy="3778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8941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13502-6589-44A6-B1FF-78F7D811D677}"/>
              </a:ext>
            </a:extLst>
          </p:cNvPr>
          <p:cNvSpPr>
            <a:spLocks noGrp="1"/>
          </p:cNvSpPr>
          <p:nvPr>
            <p:ph type="title"/>
          </p:nvPr>
        </p:nvSpPr>
        <p:spPr>
          <a:xfrm>
            <a:off x="1718469" y="160336"/>
            <a:ext cx="8911687" cy="1280890"/>
          </a:xfrm>
        </p:spPr>
        <p:txBody>
          <a:bodyPr>
            <a:normAutofit fontScale="90000"/>
          </a:bodyPr>
          <a:lstStyle/>
          <a:p>
            <a:pPr algn="ctr">
              <a:lnSpc>
                <a:spcPct val="107000"/>
              </a:lnSpc>
              <a:spcAft>
                <a:spcPts val="800"/>
              </a:spcAft>
              <a:tabLst>
                <a:tab pos="2865755" algn="ctr"/>
              </a:tabLst>
              <a:defRPr/>
            </a:pPr>
            <a:br>
              <a:rPr lang="en-GB" sz="3200" b="1" dirty="0">
                <a:latin typeface="Calibri"/>
                <a:ea typeface="Calibri"/>
                <a:cs typeface="Times New Roman"/>
              </a:rPr>
            </a:br>
            <a:r>
              <a:rPr lang="en-GB" sz="3200" b="1" dirty="0">
                <a:latin typeface="Calibri"/>
                <a:ea typeface="Calibri"/>
                <a:cs typeface="Times New Roman"/>
              </a:rPr>
              <a:t>Communication at </a:t>
            </a:r>
            <a:r>
              <a:rPr lang="en-GB" sz="3200" b="1" dirty="0" err="1">
                <a:latin typeface="Calibri"/>
                <a:ea typeface="Calibri"/>
                <a:cs typeface="Times New Roman"/>
              </a:rPr>
              <a:t>Mayespark</a:t>
            </a:r>
            <a:r>
              <a:rPr lang="en-GB" sz="3200" b="1" dirty="0">
                <a:latin typeface="Calibri"/>
                <a:ea typeface="Calibri"/>
                <a:cs typeface="Times New Roman"/>
              </a:rPr>
              <a:t> Primary School</a:t>
            </a:r>
            <a:br>
              <a:rPr lang="en-GB" sz="3200" dirty="0">
                <a:latin typeface="Calibri"/>
                <a:ea typeface="Calibri"/>
                <a:cs typeface="Times New Roman"/>
              </a:rPr>
            </a:br>
            <a:endParaRPr lang="en-GB" sz="3200" b="1" dirty="0">
              <a:latin typeface="Calibri" pitchFamily="34" charset="0"/>
            </a:endParaRPr>
          </a:p>
        </p:txBody>
      </p:sp>
      <p:pic>
        <p:nvPicPr>
          <p:cNvPr id="40964" name="Picture 8" descr="Image result for mayespark primary school website">
            <a:hlinkClick r:id="rId3"/>
            <a:extLst>
              <a:ext uri="{FF2B5EF4-FFF2-40B4-BE49-F238E27FC236}">
                <a16:creationId xmlns:a16="http://schemas.microsoft.com/office/drawing/2014/main" id="{A09BB54E-9570-4806-B620-DC0BFC59C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6" y="2492375"/>
            <a:ext cx="20161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3" descr="Image result for newsletter">
            <a:hlinkClick r:id="rId5"/>
            <a:extLst>
              <a:ext uri="{FF2B5EF4-FFF2-40B4-BE49-F238E27FC236}">
                <a16:creationId xmlns:a16="http://schemas.microsoft.com/office/drawing/2014/main" id="{81FACDF0-2EBB-4B09-953B-954CC986B5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769" y="4067176"/>
            <a:ext cx="12954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5" descr="Image result for my school app">
            <a:hlinkClick r:id="rId7"/>
            <a:extLst>
              <a:ext uri="{FF2B5EF4-FFF2-40B4-BE49-F238E27FC236}">
                <a16:creationId xmlns:a16="http://schemas.microsoft.com/office/drawing/2014/main" id="{CCD22E9E-CF49-4012-BD33-7EFC122288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0414" y="3352800"/>
            <a:ext cx="13684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6" descr="Image result for letter from school">
            <a:hlinkClick r:id="rId9"/>
            <a:extLst>
              <a:ext uri="{FF2B5EF4-FFF2-40B4-BE49-F238E27FC236}">
                <a16:creationId xmlns:a16="http://schemas.microsoft.com/office/drawing/2014/main" id="{EFEA14BE-EB6B-4B53-BAF6-8F4900B206A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42389" y="5229226"/>
            <a:ext cx="1152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 descr="Image result for email">
            <a:hlinkClick r:id="rId11"/>
            <a:extLst>
              <a:ext uri="{FF2B5EF4-FFF2-40B4-BE49-F238E27FC236}">
                <a16:creationId xmlns:a16="http://schemas.microsoft.com/office/drawing/2014/main" id="{6AB6CDDB-5284-4218-9715-C83B73CA21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32176" y="2586038"/>
            <a:ext cx="14398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0" descr="Image result for group call text message">
            <a:hlinkClick r:id="rId13"/>
            <a:extLst>
              <a:ext uri="{FF2B5EF4-FFF2-40B4-BE49-F238E27FC236}">
                <a16:creationId xmlns:a16="http://schemas.microsoft.com/office/drawing/2014/main" id="{FE551FA3-D77C-4A6B-8992-CC7F6EF9E2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2041" y="4801335"/>
            <a:ext cx="9509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4">
            <a:extLst>
              <a:ext uri="{FF2B5EF4-FFF2-40B4-BE49-F238E27FC236}">
                <a16:creationId xmlns:a16="http://schemas.microsoft.com/office/drawing/2014/main" id="{75F2DA50-0801-4D39-AB64-C08C811DE095}"/>
              </a:ext>
            </a:extLst>
          </p:cNvPr>
          <p:cNvSpPr txBox="1">
            <a:spLocks noChangeArrowheads="1"/>
          </p:cNvSpPr>
          <p:nvPr/>
        </p:nvSpPr>
        <p:spPr bwMode="auto">
          <a:xfrm>
            <a:off x="5664200" y="2781300"/>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My school app</a:t>
            </a:r>
          </a:p>
        </p:txBody>
      </p:sp>
      <p:sp>
        <p:nvSpPr>
          <p:cNvPr id="40972" name="TextBox 15">
            <a:extLst>
              <a:ext uri="{FF2B5EF4-FFF2-40B4-BE49-F238E27FC236}">
                <a16:creationId xmlns:a16="http://schemas.microsoft.com/office/drawing/2014/main" id="{E7A8123E-5F25-4249-923B-CE83238DB529}"/>
              </a:ext>
            </a:extLst>
          </p:cNvPr>
          <p:cNvSpPr txBox="1">
            <a:spLocks noChangeArrowheads="1"/>
          </p:cNvSpPr>
          <p:nvPr/>
        </p:nvSpPr>
        <p:spPr bwMode="auto">
          <a:xfrm>
            <a:off x="8435976" y="2124075"/>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Website</a:t>
            </a:r>
          </a:p>
        </p:txBody>
      </p:sp>
      <p:sp>
        <p:nvSpPr>
          <p:cNvPr id="40973" name="TextBox 16">
            <a:extLst>
              <a:ext uri="{FF2B5EF4-FFF2-40B4-BE49-F238E27FC236}">
                <a16:creationId xmlns:a16="http://schemas.microsoft.com/office/drawing/2014/main" id="{9AFDB72E-B93A-4A23-BF47-E35B10F23E42}"/>
              </a:ext>
            </a:extLst>
          </p:cNvPr>
          <p:cNvSpPr txBox="1">
            <a:spLocks noChangeArrowheads="1"/>
          </p:cNvSpPr>
          <p:nvPr/>
        </p:nvSpPr>
        <p:spPr bwMode="auto">
          <a:xfrm>
            <a:off x="3446463" y="2230438"/>
            <a:ext cx="1376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School mail</a:t>
            </a:r>
          </a:p>
        </p:txBody>
      </p:sp>
      <p:sp>
        <p:nvSpPr>
          <p:cNvPr id="40974" name="TextBox 17">
            <a:extLst>
              <a:ext uri="{FF2B5EF4-FFF2-40B4-BE49-F238E27FC236}">
                <a16:creationId xmlns:a16="http://schemas.microsoft.com/office/drawing/2014/main" id="{520BF8A9-726E-4790-8CFC-C9AB1FFE8188}"/>
              </a:ext>
            </a:extLst>
          </p:cNvPr>
          <p:cNvSpPr txBox="1">
            <a:spLocks noChangeArrowheads="1"/>
          </p:cNvSpPr>
          <p:nvPr/>
        </p:nvSpPr>
        <p:spPr bwMode="auto">
          <a:xfrm>
            <a:off x="6524625" y="5113339"/>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Video message</a:t>
            </a:r>
          </a:p>
        </p:txBody>
      </p:sp>
      <p:sp>
        <p:nvSpPr>
          <p:cNvPr id="40975" name="TextBox 18">
            <a:extLst>
              <a:ext uri="{FF2B5EF4-FFF2-40B4-BE49-F238E27FC236}">
                <a16:creationId xmlns:a16="http://schemas.microsoft.com/office/drawing/2014/main" id="{A5CD049C-24C9-4C89-AA68-DA15A1FEC43B}"/>
              </a:ext>
            </a:extLst>
          </p:cNvPr>
          <p:cNvSpPr txBox="1">
            <a:spLocks noChangeArrowheads="1"/>
          </p:cNvSpPr>
          <p:nvPr/>
        </p:nvSpPr>
        <p:spPr bwMode="auto">
          <a:xfrm>
            <a:off x="9010650" y="4725989"/>
            <a:ext cx="1493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Paper letters</a:t>
            </a:r>
          </a:p>
        </p:txBody>
      </p:sp>
      <p:sp>
        <p:nvSpPr>
          <p:cNvPr id="40976" name="TextBox 19">
            <a:extLst>
              <a:ext uri="{FF2B5EF4-FFF2-40B4-BE49-F238E27FC236}">
                <a16:creationId xmlns:a16="http://schemas.microsoft.com/office/drawing/2014/main" id="{5B83707A-6E9A-4E9F-8C49-1A3610CBC33E}"/>
              </a:ext>
            </a:extLst>
          </p:cNvPr>
          <p:cNvSpPr txBox="1">
            <a:spLocks noChangeArrowheads="1"/>
          </p:cNvSpPr>
          <p:nvPr/>
        </p:nvSpPr>
        <p:spPr bwMode="auto">
          <a:xfrm>
            <a:off x="4221163" y="4845050"/>
            <a:ext cx="135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a:t>Group calls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256F-1656-4DE1-9B9F-C52E7E2000EA}"/>
              </a:ext>
            </a:extLst>
          </p:cNvPr>
          <p:cNvSpPr>
            <a:spLocks noGrp="1"/>
          </p:cNvSpPr>
          <p:nvPr>
            <p:ph type="title"/>
          </p:nvPr>
        </p:nvSpPr>
        <p:spPr/>
        <p:txBody>
          <a:bodyPr/>
          <a:lstStyle/>
          <a:p>
            <a:r>
              <a:rPr lang="en-GB" b="1" dirty="0">
                <a:latin typeface="Comic Sans MS" panose="030F0702030302020204" pitchFamily="66" charset="0"/>
              </a:rPr>
              <a:t>Communication</a:t>
            </a:r>
          </a:p>
        </p:txBody>
      </p:sp>
      <p:sp>
        <p:nvSpPr>
          <p:cNvPr id="3" name="Content Placeholder 2">
            <a:extLst>
              <a:ext uri="{FF2B5EF4-FFF2-40B4-BE49-F238E27FC236}">
                <a16:creationId xmlns:a16="http://schemas.microsoft.com/office/drawing/2014/main" id="{6240D2A8-1910-44D9-9546-19491214F7B9}"/>
              </a:ext>
            </a:extLst>
          </p:cNvPr>
          <p:cNvSpPr>
            <a:spLocks noGrp="1"/>
          </p:cNvSpPr>
          <p:nvPr>
            <p:ph idx="1"/>
          </p:nvPr>
        </p:nvSpPr>
        <p:spPr>
          <a:xfrm>
            <a:off x="2110747" y="1540189"/>
            <a:ext cx="8915400" cy="3777622"/>
          </a:xfrm>
        </p:spPr>
        <p:txBody>
          <a:bodyPr>
            <a:noAutofit/>
          </a:bodyPr>
          <a:lstStyle/>
          <a:p>
            <a:r>
              <a:rPr lang="en-GB" sz="3200" dirty="0">
                <a:latin typeface="Comic Sans MS" panose="030F0702030302020204" pitchFamily="66" charset="0"/>
              </a:rPr>
              <a:t>Class teachers are always happy to help with any queries. </a:t>
            </a:r>
          </a:p>
          <a:p>
            <a:r>
              <a:rPr lang="en-GB" sz="3200" dirty="0">
                <a:latin typeface="Comic Sans MS" panose="030F0702030302020204" pitchFamily="66" charset="0"/>
              </a:rPr>
              <a:t>Please contact the office via email or call to arrange an appointment. </a:t>
            </a:r>
          </a:p>
          <a:p>
            <a:r>
              <a:rPr lang="en-GB" sz="3200" dirty="0">
                <a:latin typeface="Comic Sans MS" panose="030F0702030302020204" pitchFamily="66" charset="0"/>
              </a:rPr>
              <a:t>Translation is available for any parents who need this support. </a:t>
            </a:r>
          </a:p>
          <a:p>
            <a:r>
              <a:rPr lang="en-GB" sz="3200" dirty="0">
                <a:latin typeface="Comic Sans MS" panose="030F0702030302020204" pitchFamily="66" charset="0"/>
              </a:rPr>
              <a:t>Parents Evening dates will be available on the school calendar. </a:t>
            </a:r>
          </a:p>
        </p:txBody>
      </p:sp>
    </p:spTree>
    <p:extLst>
      <p:ext uri="{BB962C8B-B14F-4D97-AF65-F5344CB8AC3E}">
        <p14:creationId xmlns:p14="http://schemas.microsoft.com/office/powerpoint/2010/main" val="39329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134528D-E6F9-498E-A794-24E25A9E8452}"/>
              </a:ext>
            </a:extLst>
          </p:cNvPr>
          <p:cNvSpPr>
            <a:spLocks noGrp="1"/>
          </p:cNvSpPr>
          <p:nvPr>
            <p:ph type="title"/>
          </p:nvPr>
        </p:nvSpPr>
        <p:spPr>
          <a:xfrm>
            <a:off x="1992314" y="31751"/>
            <a:ext cx="7570787" cy="923925"/>
          </a:xfrm>
        </p:spPr>
        <p:txBody>
          <a:bodyPr/>
          <a:lstStyle/>
          <a:p>
            <a:pPr algn="ctr">
              <a:defRPr/>
            </a:pPr>
            <a:r>
              <a:rPr lang="en-GB" sz="3200" b="1">
                <a:solidFill>
                  <a:schemeClr val="tx1"/>
                </a:solidFill>
                <a:latin typeface="Calibri" panose="020F0502020204030204" pitchFamily="34" charset="0"/>
              </a:rPr>
              <a:t>Pupil premium</a:t>
            </a:r>
          </a:p>
        </p:txBody>
      </p:sp>
      <p:sp>
        <p:nvSpPr>
          <p:cNvPr id="45059" name="Content Placeholder 2">
            <a:extLst>
              <a:ext uri="{FF2B5EF4-FFF2-40B4-BE49-F238E27FC236}">
                <a16:creationId xmlns:a16="http://schemas.microsoft.com/office/drawing/2014/main" id="{7E97A8D0-4733-4D78-AFC5-4D3D97F75E28}"/>
              </a:ext>
            </a:extLst>
          </p:cNvPr>
          <p:cNvSpPr>
            <a:spLocks noGrp="1"/>
          </p:cNvSpPr>
          <p:nvPr>
            <p:ph idx="1"/>
          </p:nvPr>
        </p:nvSpPr>
        <p:spPr>
          <a:xfrm>
            <a:off x="1919289" y="955675"/>
            <a:ext cx="8497887" cy="5786438"/>
          </a:xfrm>
        </p:spPr>
        <p:txBody>
          <a:bodyPr>
            <a:normAutofit/>
          </a:bodyPr>
          <a:lstStyle/>
          <a:p>
            <a:pPr eaLnBrk="1" hangingPunct="1"/>
            <a:r>
              <a:rPr lang="en-GB" altLang="en-US" sz="2400" dirty="0">
                <a:latin typeface="Calibri" panose="020F0502020204030204" pitchFamily="34" charset="0"/>
                <a:ea typeface="ＭＳ Ｐゴシック" panose="020B0600070205080204" pitchFamily="34" charset="-128"/>
              </a:rPr>
              <a:t>Early Years pupil premium is funding from the government to</a:t>
            </a:r>
          </a:p>
          <a:p>
            <a:pPr marL="0" indent="0" eaLnBrk="1" hangingPunct="1">
              <a:buNone/>
            </a:pPr>
            <a:r>
              <a:rPr lang="en-GB" altLang="en-US" sz="2400" dirty="0">
                <a:latin typeface="Calibri" panose="020F0502020204030204" pitchFamily="34" charset="0"/>
                <a:ea typeface="ＭＳ Ｐゴシック" panose="020B0600070205080204" pitchFamily="34" charset="-128"/>
              </a:rPr>
              <a:t>support children’s development, learning and care</a:t>
            </a:r>
          </a:p>
          <a:p>
            <a:pPr eaLnBrk="1" hangingPunct="1"/>
            <a:endParaRPr lang="en-GB" altLang="en-US" sz="2400" dirty="0">
              <a:latin typeface="Calibri" panose="020F0502020204030204" pitchFamily="34" charset="0"/>
              <a:ea typeface="ＭＳ Ｐゴシック" panose="020B0600070205080204" pitchFamily="34" charset="-128"/>
            </a:endParaRPr>
          </a:p>
          <a:p>
            <a:pPr eaLnBrk="1" hangingPunct="1"/>
            <a:r>
              <a:rPr lang="en-GB" altLang="en-US" sz="3600" dirty="0">
                <a:latin typeface="Calibri" panose="020F0502020204030204" pitchFamily="34" charset="0"/>
                <a:ea typeface="ＭＳ Ｐゴシック" panose="020B0600070205080204" pitchFamily="34" charset="-128"/>
              </a:rPr>
              <a:t>Are you entitled to pupil premium? </a:t>
            </a:r>
          </a:p>
          <a:p>
            <a:pPr eaLnBrk="1" hangingPunct="1"/>
            <a:r>
              <a:rPr lang="en-GB" altLang="en-US" sz="2400" dirty="0">
                <a:latin typeface="Calibri" panose="020F0502020204030204" pitchFamily="34" charset="0"/>
                <a:ea typeface="ＭＳ Ｐゴシック" panose="020B0600070205080204" pitchFamily="34" charset="-128"/>
              </a:rPr>
              <a:t>Bring along your NI number to your child’s induction to apply, if</a:t>
            </a:r>
          </a:p>
          <a:p>
            <a:pPr eaLnBrk="1" hangingPunct="1"/>
            <a:r>
              <a:rPr lang="en-GB" altLang="en-US" sz="2400" dirty="0">
                <a:latin typeface="Calibri" panose="020F0502020204030204" pitchFamily="34" charset="0"/>
                <a:ea typeface="ＭＳ Ｐゴシック" panose="020B0600070205080204" pitchFamily="34" charset="-128"/>
              </a:rPr>
              <a:t>you haven't already done so</a:t>
            </a:r>
          </a:p>
          <a:p>
            <a:pPr eaLnBrk="1" hangingPunct="1"/>
            <a:r>
              <a:rPr lang="en-GB" altLang="en-US" sz="2400" dirty="0">
                <a:latin typeface="Calibri" panose="020F0502020204030204" pitchFamily="34" charset="0"/>
                <a:ea typeface="ＭＳ Ｐゴシック" panose="020B0600070205080204" pitchFamily="34" charset="-128"/>
              </a:rPr>
              <a:t>Pupil premium funding entitles you to..</a:t>
            </a:r>
          </a:p>
          <a:p>
            <a:pPr eaLnBrk="1" hangingPunct="1">
              <a:buFont typeface="Arial" panose="020B0604020202020204" pitchFamily="34" charset="0"/>
              <a:buChar char="•"/>
            </a:pPr>
            <a:r>
              <a:rPr lang="en-GB" altLang="en-US" sz="2800" dirty="0">
                <a:latin typeface="Calibri" panose="020F0502020204030204" pitchFamily="34" charset="0"/>
                <a:ea typeface="ＭＳ Ｐゴシック" panose="020B0600070205080204" pitchFamily="34" charset="-128"/>
              </a:rPr>
              <a:t>Free school meals</a:t>
            </a:r>
          </a:p>
          <a:p>
            <a:pPr eaLnBrk="1" hangingPunct="1">
              <a:buFont typeface="Arial" panose="020B0604020202020204" pitchFamily="34" charset="0"/>
              <a:buChar char="•"/>
            </a:pPr>
            <a:r>
              <a:rPr lang="en-GB" altLang="en-US" sz="2800" dirty="0">
                <a:latin typeface="Calibri" panose="020F0502020204030204" pitchFamily="34" charset="0"/>
                <a:ea typeface="ＭＳ Ｐゴシック" panose="020B0600070205080204" pitchFamily="34" charset="-128"/>
              </a:rPr>
              <a:t>Subsidised educational visits</a:t>
            </a:r>
          </a:p>
          <a:p>
            <a:pPr eaLnBrk="1" hangingPunct="1">
              <a:buFont typeface="Arial" panose="020B0604020202020204" pitchFamily="34" charset="0"/>
              <a:buChar char="•"/>
            </a:pPr>
            <a:r>
              <a:rPr lang="en-GB" altLang="en-US" sz="2800" dirty="0">
                <a:latin typeface="Calibri" panose="020F0502020204030204" pitchFamily="34" charset="0"/>
                <a:ea typeface="ＭＳ Ｐゴシック" panose="020B0600070205080204" pitchFamily="34" charset="-128"/>
              </a:rPr>
              <a:t>A free school jumper and book bag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61EE-5B72-4F99-B200-59F882F1CDA6}"/>
              </a:ext>
            </a:extLst>
          </p:cNvPr>
          <p:cNvSpPr>
            <a:spLocks noGrp="1"/>
          </p:cNvSpPr>
          <p:nvPr>
            <p:ph type="title"/>
          </p:nvPr>
        </p:nvSpPr>
        <p:spPr>
          <a:xfrm>
            <a:off x="1861717" y="166910"/>
            <a:ext cx="8911687" cy="1280890"/>
          </a:xfrm>
        </p:spPr>
        <p:txBody>
          <a:bodyPr/>
          <a:lstStyle/>
          <a:p>
            <a:r>
              <a:rPr lang="en-GB" b="1" dirty="0">
                <a:latin typeface="Comic Sans MS" panose="030F0702030302020204" pitchFamily="66" charset="0"/>
              </a:rPr>
              <a:t>Curriculum </a:t>
            </a:r>
          </a:p>
        </p:txBody>
      </p:sp>
      <p:sp>
        <p:nvSpPr>
          <p:cNvPr id="8" name="Rectangle 2">
            <a:extLst>
              <a:ext uri="{FF2B5EF4-FFF2-40B4-BE49-F238E27FC236}">
                <a16:creationId xmlns:a16="http://schemas.microsoft.com/office/drawing/2014/main" id="{0D119FC0-8AD0-4309-B7E7-20E708E6AC78}"/>
              </a:ext>
            </a:extLst>
          </p:cNvPr>
          <p:cNvSpPr>
            <a:spLocks noChangeArrowheads="1"/>
          </p:cNvSpPr>
          <p:nvPr/>
        </p:nvSpPr>
        <p:spPr bwMode="auto">
          <a:xfrm>
            <a:off x="1861717" y="807355"/>
            <a:ext cx="184731" cy="27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sz="1600" dirty="0">
              <a:solidFill>
                <a:srgbClr val="0070C0"/>
              </a:solidFill>
              <a:latin typeface="Comic Sans MS" panose="030F0702030302020204" pitchFamily="66" charset="0"/>
            </a:endParaRPr>
          </a:p>
        </p:txBody>
      </p:sp>
      <p:sp>
        <p:nvSpPr>
          <p:cNvPr id="6" name="Content Placeholder 2">
            <a:extLst>
              <a:ext uri="{FF2B5EF4-FFF2-40B4-BE49-F238E27FC236}">
                <a16:creationId xmlns:a16="http://schemas.microsoft.com/office/drawing/2014/main" id="{F14E2C70-0C10-42DA-8775-D7CF788E208E}"/>
              </a:ext>
            </a:extLst>
          </p:cNvPr>
          <p:cNvSpPr>
            <a:spLocks noGrp="1"/>
          </p:cNvSpPr>
          <p:nvPr>
            <p:ph idx="1"/>
          </p:nvPr>
        </p:nvSpPr>
        <p:spPr>
          <a:xfrm>
            <a:off x="1760958" y="1235930"/>
            <a:ext cx="8569325" cy="5111750"/>
          </a:xfrm>
        </p:spPr>
        <p:txBody>
          <a:bodyPr>
            <a:normAutofit lnSpcReduction="10000"/>
          </a:bodyPr>
          <a:lstStyle/>
          <a:p>
            <a:pPr algn="ctr"/>
            <a:r>
              <a:rPr lang="en-GB" altLang="en-US" sz="2400" b="0" u="sng" dirty="0">
                <a:latin typeface="Calibri" panose="020F0502020204030204" pitchFamily="34" charset="0"/>
                <a:ea typeface="ＭＳ Ｐゴシック" panose="020B0600070205080204" pitchFamily="34" charset="-128"/>
              </a:rPr>
              <a:t>3 </a:t>
            </a:r>
            <a:r>
              <a:rPr lang="en-GB" altLang="en-US" sz="2400" u="sng" dirty="0">
                <a:latin typeface="Calibri" panose="020F0502020204030204" pitchFamily="34" charset="0"/>
                <a:ea typeface="ＭＳ Ｐゴシック" panose="020B0600070205080204" pitchFamily="34" charset="-128"/>
              </a:rPr>
              <a:t>Prime Areas </a:t>
            </a:r>
            <a:r>
              <a:rPr lang="en-GB" altLang="en-US" sz="2400" b="0" u="sng" dirty="0">
                <a:latin typeface="Calibri" panose="020F0502020204030204" pitchFamily="34" charset="0"/>
                <a:ea typeface="ＭＳ Ｐゴシック" panose="020B0600070205080204" pitchFamily="34" charset="-128"/>
              </a:rPr>
              <a:t>of Learning:</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Personal, Social and Emotional Development </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Physical Development </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Communication and Language </a:t>
            </a:r>
          </a:p>
          <a:p>
            <a:endParaRPr lang="en-US" altLang="en-US" sz="2400" dirty="0">
              <a:latin typeface="Calibri" panose="020F0502020204030204" pitchFamily="34" charset="0"/>
              <a:ea typeface="ＭＳ Ｐゴシック" panose="020B0600070205080204" pitchFamily="34" charset="-128"/>
            </a:endParaRPr>
          </a:p>
          <a:p>
            <a:pPr algn="ctr"/>
            <a:r>
              <a:rPr lang="en-GB" altLang="en-US" sz="2400" b="0" u="sng" dirty="0">
                <a:latin typeface="Calibri" panose="020F0502020204030204" pitchFamily="34" charset="0"/>
                <a:ea typeface="ＭＳ Ｐゴシック" panose="020B0600070205080204" pitchFamily="34" charset="-128"/>
              </a:rPr>
              <a:t>4 </a:t>
            </a:r>
            <a:r>
              <a:rPr lang="en-GB" altLang="en-US" sz="2400" u="sng" dirty="0">
                <a:latin typeface="Calibri" panose="020F0502020204030204" pitchFamily="34" charset="0"/>
                <a:ea typeface="ＭＳ Ｐゴシック" panose="020B0600070205080204" pitchFamily="34" charset="-128"/>
              </a:rPr>
              <a:t>Specific Areas </a:t>
            </a:r>
            <a:r>
              <a:rPr lang="en-GB" altLang="en-US" sz="2400" b="0" u="sng" dirty="0">
                <a:latin typeface="Calibri" panose="020F0502020204030204" pitchFamily="34" charset="0"/>
                <a:ea typeface="ＭＳ Ｐゴシック" panose="020B0600070205080204" pitchFamily="34" charset="-128"/>
              </a:rPr>
              <a:t>of Learning </a:t>
            </a:r>
            <a:br>
              <a:rPr lang="en-GB" altLang="en-US" sz="2400" b="0" u="sng" dirty="0">
                <a:latin typeface="Calibri" panose="020F0502020204030204" pitchFamily="34" charset="0"/>
                <a:ea typeface="ＭＳ Ｐゴシック" panose="020B0600070205080204" pitchFamily="34" charset="-128"/>
              </a:rPr>
            </a:br>
            <a:r>
              <a:rPr lang="en-GB" altLang="en-US" sz="1800" b="0" u="sng" dirty="0">
                <a:latin typeface="Calibri" panose="020F0502020204030204" pitchFamily="34" charset="0"/>
                <a:ea typeface="ＭＳ Ｐゴシック" panose="020B0600070205080204" pitchFamily="34" charset="-128"/>
              </a:rPr>
              <a:t>(through which the prime areas are developed and applied)</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Literacy </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Mathematics</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Understanding of the World </a:t>
            </a:r>
          </a:p>
          <a:p>
            <a:pPr>
              <a:buFont typeface="Arial" panose="020B0604020202020204" pitchFamily="34" charset="0"/>
              <a:buChar char="•"/>
            </a:pPr>
            <a:r>
              <a:rPr lang="en-GB" altLang="en-US" sz="2400" b="0" dirty="0">
                <a:latin typeface="Calibri" panose="020F0502020204030204" pitchFamily="34" charset="0"/>
                <a:ea typeface="ＭＳ Ｐゴシック" panose="020B0600070205080204" pitchFamily="34" charset="-128"/>
              </a:rPr>
              <a:t>Expressive Arts and Design </a:t>
            </a:r>
            <a:endParaRPr lang="en-US" altLang="en-US" sz="2400" b="0"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52918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61EE-5B72-4F99-B200-59F882F1CDA6}"/>
              </a:ext>
            </a:extLst>
          </p:cNvPr>
          <p:cNvSpPr>
            <a:spLocks noGrp="1"/>
          </p:cNvSpPr>
          <p:nvPr>
            <p:ph type="title"/>
          </p:nvPr>
        </p:nvSpPr>
        <p:spPr>
          <a:xfrm>
            <a:off x="1861717" y="166910"/>
            <a:ext cx="8911687" cy="1280890"/>
          </a:xfrm>
        </p:spPr>
        <p:txBody>
          <a:bodyPr/>
          <a:lstStyle/>
          <a:p>
            <a:r>
              <a:rPr lang="en-GB" b="1" dirty="0">
                <a:latin typeface="Comic Sans MS" panose="030F0702030302020204" pitchFamily="66" charset="0"/>
              </a:rPr>
              <a:t>Curriculum </a:t>
            </a:r>
          </a:p>
        </p:txBody>
      </p:sp>
      <p:sp>
        <p:nvSpPr>
          <p:cNvPr id="8" name="Rectangle 2">
            <a:extLst>
              <a:ext uri="{FF2B5EF4-FFF2-40B4-BE49-F238E27FC236}">
                <a16:creationId xmlns:a16="http://schemas.microsoft.com/office/drawing/2014/main" id="{0D119FC0-8AD0-4309-B7E7-20E708E6AC78}"/>
              </a:ext>
            </a:extLst>
          </p:cNvPr>
          <p:cNvSpPr>
            <a:spLocks noChangeArrowheads="1"/>
          </p:cNvSpPr>
          <p:nvPr/>
        </p:nvSpPr>
        <p:spPr bwMode="auto">
          <a:xfrm>
            <a:off x="1861717" y="807355"/>
            <a:ext cx="184731" cy="27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endParaRPr lang="en-GB" sz="1600" dirty="0">
              <a:solidFill>
                <a:srgbClr val="0070C0"/>
              </a:solidFill>
              <a:latin typeface="Comic Sans MS" panose="030F0702030302020204" pitchFamily="66" charset="0"/>
            </a:endParaRPr>
          </a:p>
        </p:txBody>
      </p:sp>
      <p:pic>
        <p:nvPicPr>
          <p:cNvPr id="5" name="Picture 4">
            <a:extLst>
              <a:ext uri="{FF2B5EF4-FFF2-40B4-BE49-F238E27FC236}">
                <a16:creationId xmlns:a16="http://schemas.microsoft.com/office/drawing/2014/main" id="{F19DA47C-6E4B-428C-B749-24B825765780}"/>
              </a:ext>
            </a:extLst>
          </p:cNvPr>
          <p:cNvPicPr/>
          <p:nvPr/>
        </p:nvPicPr>
        <p:blipFill rotWithShape="1">
          <a:blip r:embed="rId3"/>
          <a:srcRect l="11467" t="18615" r="12585" b="7196"/>
          <a:stretch/>
        </p:blipFill>
        <p:spPr bwMode="auto">
          <a:xfrm>
            <a:off x="1418596" y="1266092"/>
            <a:ext cx="9354808" cy="51933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895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99E4-9659-4625-A980-A3705EA6CF46}"/>
              </a:ext>
            </a:extLst>
          </p:cNvPr>
          <p:cNvSpPr>
            <a:spLocks noGrp="1"/>
          </p:cNvSpPr>
          <p:nvPr>
            <p:ph type="title"/>
          </p:nvPr>
        </p:nvSpPr>
        <p:spPr>
          <a:xfrm>
            <a:off x="1530887" y="78419"/>
            <a:ext cx="8911687" cy="1280890"/>
          </a:xfrm>
        </p:spPr>
        <p:txBody>
          <a:bodyPr>
            <a:normAutofit/>
          </a:bodyPr>
          <a:lstStyle/>
          <a:p>
            <a:r>
              <a:rPr lang="en-GB" b="1" dirty="0">
                <a:latin typeface="Comic Sans MS" panose="030F0702030302020204" pitchFamily="66" charset="0"/>
              </a:rPr>
              <a:t>Big Picture</a:t>
            </a:r>
            <a:br>
              <a:rPr lang="en-GB" b="1" dirty="0">
                <a:latin typeface="Comic Sans MS" panose="030F0702030302020204" pitchFamily="66" charset="0"/>
              </a:rPr>
            </a:br>
            <a:r>
              <a:rPr lang="en-GB" sz="2000" b="1" dirty="0">
                <a:latin typeface="Comic Sans MS" panose="030F0702030302020204" pitchFamily="66" charset="0"/>
              </a:rPr>
              <a:t>Here you can find information about what we will be teaching your child in each subject. </a:t>
            </a:r>
          </a:p>
        </p:txBody>
      </p:sp>
      <p:pic>
        <p:nvPicPr>
          <p:cNvPr id="5" name="Picture 4">
            <a:extLst>
              <a:ext uri="{FF2B5EF4-FFF2-40B4-BE49-F238E27FC236}">
                <a16:creationId xmlns:a16="http://schemas.microsoft.com/office/drawing/2014/main" id="{0827BE6E-6651-4E14-AC5A-4AA224AFEB35}"/>
              </a:ext>
            </a:extLst>
          </p:cNvPr>
          <p:cNvPicPr/>
          <p:nvPr/>
        </p:nvPicPr>
        <p:blipFill rotWithShape="1">
          <a:blip r:embed="rId3"/>
          <a:srcRect l="24264" t="23665" r="12085" b="8793"/>
          <a:stretch/>
        </p:blipFill>
        <p:spPr bwMode="auto">
          <a:xfrm>
            <a:off x="1530887" y="1524000"/>
            <a:ext cx="8691635" cy="49588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105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B565-F527-418A-AB62-711349DA9FE1}"/>
              </a:ext>
            </a:extLst>
          </p:cNvPr>
          <p:cNvSpPr>
            <a:spLocks noGrp="1"/>
          </p:cNvSpPr>
          <p:nvPr>
            <p:ph type="title"/>
          </p:nvPr>
        </p:nvSpPr>
        <p:spPr>
          <a:xfrm>
            <a:off x="1640156" y="306333"/>
            <a:ext cx="8911687" cy="1280890"/>
          </a:xfrm>
        </p:spPr>
        <p:txBody>
          <a:bodyPr>
            <a:normAutofit/>
          </a:bodyPr>
          <a:lstStyle/>
          <a:p>
            <a:r>
              <a:rPr lang="en-GB" sz="2800" dirty="0">
                <a:latin typeface="Comic Sans MS" panose="030F0702030302020204" pitchFamily="66" charset="0"/>
              </a:rPr>
              <a:t>Also there are suggestions of ways you can support your child with their learning at home. </a:t>
            </a:r>
          </a:p>
        </p:txBody>
      </p:sp>
      <p:pic>
        <p:nvPicPr>
          <p:cNvPr id="4" name="Picture 3">
            <a:extLst>
              <a:ext uri="{FF2B5EF4-FFF2-40B4-BE49-F238E27FC236}">
                <a16:creationId xmlns:a16="http://schemas.microsoft.com/office/drawing/2014/main" id="{980714AE-70D1-4DBF-BEA7-7699ADA58187}"/>
              </a:ext>
            </a:extLst>
          </p:cNvPr>
          <p:cNvPicPr/>
          <p:nvPr/>
        </p:nvPicPr>
        <p:blipFill rotWithShape="1">
          <a:blip r:embed="rId3"/>
          <a:srcRect l="26257" t="22602" r="17405" b="10122"/>
          <a:stretch/>
        </p:blipFill>
        <p:spPr bwMode="auto">
          <a:xfrm>
            <a:off x="1640156" y="1336432"/>
            <a:ext cx="8605813" cy="53574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839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84F-EB34-433F-A6EC-A146360AF064}"/>
              </a:ext>
            </a:extLst>
          </p:cNvPr>
          <p:cNvSpPr>
            <a:spLocks noGrp="1"/>
          </p:cNvSpPr>
          <p:nvPr>
            <p:ph type="title"/>
          </p:nvPr>
        </p:nvSpPr>
        <p:spPr>
          <a:xfrm>
            <a:off x="1912442" y="306333"/>
            <a:ext cx="8911687" cy="1280890"/>
          </a:xfrm>
        </p:spPr>
        <p:txBody>
          <a:bodyPr/>
          <a:lstStyle/>
          <a:p>
            <a:r>
              <a:rPr lang="en-GB" b="1" dirty="0">
                <a:latin typeface="Comic Sans MS" panose="030F0702030302020204" pitchFamily="66" charset="0"/>
              </a:rPr>
              <a:t>Reading in EYFS. </a:t>
            </a:r>
            <a:br>
              <a:rPr lang="en-GB" dirty="0"/>
            </a:br>
            <a:endParaRPr lang="en-GB" dirty="0"/>
          </a:p>
        </p:txBody>
      </p:sp>
      <p:sp>
        <p:nvSpPr>
          <p:cNvPr id="3" name="Content Placeholder 2">
            <a:extLst>
              <a:ext uri="{FF2B5EF4-FFF2-40B4-BE49-F238E27FC236}">
                <a16:creationId xmlns:a16="http://schemas.microsoft.com/office/drawing/2014/main" id="{C0A800E4-72C7-45F4-976D-9E17E79F7318}"/>
              </a:ext>
            </a:extLst>
          </p:cNvPr>
          <p:cNvSpPr>
            <a:spLocks noGrp="1"/>
          </p:cNvSpPr>
          <p:nvPr>
            <p:ph idx="1"/>
          </p:nvPr>
        </p:nvSpPr>
        <p:spPr>
          <a:xfrm>
            <a:off x="854528" y="1479443"/>
            <a:ext cx="8915400" cy="4820093"/>
          </a:xfrm>
        </p:spPr>
        <p:txBody>
          <a:bodyPr>
            <a:normAutofit fontScale="70000" lnSpcReduction="20000"/>
          </a:bodyPr>
          <a:lstStyle/>
          <a:p>
            <a:r>
              <a:rPr lang="en-GB" sz="4500" dirty="0">
                <a:latin typeface="Comic Sans MS" panose="030F0702030302020204" pitchFamily="66" charset="0"/>
              </a:rPr>
              <a:t>Throughout the school day your child will have many opportunities to enjoy and listen to stories.</a:t>
            </a:r>
          </a:p>
          <a:p>
            <a:pPr marL="0" indent="0">
              <a:buNone/>
            </a:pPr>
            <a:endParaRPr lang="en-GB" sz="4500" dirty="0">
              <a:latin typeface="Comic Sans MS" panose="030F0702030302020204" pitchFamily="66" charset="0"/>
            </a:endParaRPr>
          </a:p>
          <a:p>
            <a:r>
              <a:rPr lang="en-GB" sz="4500" dirty="0">
                <a:latin typeface="Comic Sans MS" panose="030F0702030302020204" pitchFamily="66" charset="0"/>
              </a:rPr>
              <a:t>They will be listened to or read to each week by an adult and the teacher will listen to them read . The teacher and adult will record what they have read and make a comment about their reading in their home school reading record.</a:t>
            </a:r>
          </a:p>
          <a:p>
            <a:endParaRPr lang="en-GB" dirty="0"/>
          </a:p>
          <a:p>
            <a:endParaRPr lang="en-GB" dirty="0"/>
          </a:p>
        </p:txBody>
      </p:sp>
      <p:pic>
        <p:nvPicPr>
          <p:cNvPr id="6" name="Picture 11" descr="The Gruffalo Poster Art - The Corner Shop PR">
            <a:extLst>
              <a:ext uri="{FF2B5EF4-FFF2-40B4-BE49-F238E27FC236}">
                <a16:creationId xmlns:a16="http://schemas.microsoft.com/office/drawing/2014/main" id="{1EAE1B36-8375-4318-A5C7-2F1253408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6437">
            <a:off x="9844641" y="689287"/>
            <a:ext cx="19589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Users\anour\Downloads\IMG_1029.JPG">
            <a:extLst>
              <a:ext uri="{FF2B5EF4-FFF2-40B4-BE49-F238E27FC236}">
                <a16:creationId xmlns:a16="http://schemas.microsoft.com/office/drawing/2014/main" id="{DBB3DB00-A9F3-441E-A60F-D45946CC59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497730">
            <a:off x="9689073" y="4183921"/>
            <a:ext cx="2715480" cy="20282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62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72F0-AC58-4CE5-BA61-6CF1602AA24A}"/>
              </a:ext>
            </a:extLst>
          </p:cNvPr>
          <p:cNvSpPr>
            <a:spLocks noGrp="1"/>
          </p:cNvSpPr>
          <p:nvPr>
            <p:ph type="title"/>
          </p:nvPr>
        </p:nvSpPr>
        <p:spPr/>
        <p:txBody>
          <a:bodyPr/>
          <a:lstStyle/>
          <a:p>
            <a:r>
              <a:rPr lang="en-GB" b="1" dirty="0">
                <a:latin typeface="Comic Sans MS" panose="030F0702030302020204" pitchFamily="66" charset="0"/>
              </a:rPr>
              <a:t>RWI</a:t>
            </a:r>
            <a:r>
              <a:rPr lang="en-GB" dirty="0"/>
              <a:t> </a:t>
            </a:r>
          </a:p>
        </p:txBody>
      </p:sp>
      <p:sp>
        <p:nvSpPr>
          <p:cNvPr id="3" name="Content Placeholder 2">
            <a:extLst>
              <a:ext uri="{FF2B5EF4-FFF2-40B4-BE49-F238E27FC236}">
                <a16:creationId xmlns:a16="http://schemas.microsoft.com/office/drawing/2014/main" id="{D47A0D4B-D56A-42B9-93FA-8235479105FD}"/>
              </a:ext>
            </a:extLst>
          </p:cNvPr>
          <p:cNvSpPr>
            <a:spLocks noGrp="1"/>
          </p:cNvSpPr>
          <p:nvPr>
            <p:ph idx="1"/>
          </p:nvPr>
        </p:nvSpPr>
        <p:spPr>
          <a:xfrm>
            <a:off x="219924" y="1649047"/>
            <a:ext cx="8915400" cy="3777622"/>
          </a:xfrm>
        </p:spPr>
        <p:txBody>
          <a:bodyPr>
            <a:noAutofit/>
          </a:bodyPr>
          <a:lstStyle/>
          <a:p>
            <a:r>
              <a:rPr lang="en-GB" sz="2800" dirty="0">
                <a:latin typeface="Comic Sans MS" panose="030F0702030302020204" pitchFamily="66" charset="0"/>
              </a:rPr>
              <a:t>Everyday your child will have a RWI lesson, where they will continue to learn their sounds and read books that match their phonic knowledge. </a:t>
            </a:r>
          </a:p>
          <a:p>
            <a:pPr marL="0" indent="0">
              <a:buNone/>
            </a:pPr>
            <a:endParaRPr lang="en-GB" sz="2800" dirty="0">
              <a:latin typeface="Comic Sans MS" panose="030F0702030302020204" pitchFamily="66" charset="0"/>
            </a:endParaRPr>
          </a:p>
          <a:p>
            <a:endParaRPr lang="en-GB" sz="2800" dirty="0">
              <a:latin typeface="Comic Sans MS" panose="030F0702030302020204" pitchFamily="66" charset="0"/>
            </a:endParaRPr>
          </a:p>
        </p:txBody>
      </p:sp>
      <p:pic>
        <p:nvPicPr>
          <p:cNvPr id="5" name="Picture 3">
            <a:extLst>
              <a:ext uri="{FF2B5EF4-FFF2-40B4-BE49-F238E27FC236}">
                <a16:creationId xmlns:a16="http://schemas.microsoft.com/office/drawing/2014/main" id="{09839512-E65A-4274-B661-384647756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54147">
            <a:off x="8818801" y="2387722"/>
            <a:ext cx="25019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302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7A25-96E2-4EE7-A67A-D827650A3238}"/>
              </a:ext>
            </a:extLst>
          </p:cNvPr>
          <p:cNvSpPr>
            <a:spLocks noGrp="1"/>
          </p:cNvSpPr>
          <p:nvPr>
            <p:ph type="title"/>
          </p:nvPr>
        </p:nvSpPr>
        <p:spPr>
          <a:xfrm>
            <a:off x="2138600" y="216620"/>
            <a:ext cx="8911687" cy="1280890"/>
          </a:xfrm>
        </p:spPr>
        <p:txBody>
          <a:bodyPr/>
          <a:lstStyle/>
          <a:p>
            <a:r>
              <a:rPr lang="en-GB" b="1" dirty="0">
                <a:latin typeface="Comic Sans MS" panose="030F0702030302020204" pitchFamily="66" charset="0"/>
              </a:rPr>
              <a:t>Ways to support your child with reading at home.</a:t>
            </a:r>
          </a:p>
        </p:txBody>
      </p:sp>
      <p:sp>
        <p:nvSpPr>
          <p:cNvPr id="3" name="Content Placeholder 2">
            <a:extLst>
              <a:ext uri="{FF2B5EF4-FFF2-40B4-BE49-F238E27FC236}">
                <a16:creationId xmlns:a16="http://schemas.microsoft.com/office/drawing/2014/main" id="{15A28DE1-B6D5-4EA2-A06C-5E1B06258A11}"/>
              </a:ext>
            </a:extLst>
          </p:cNvPr>
          <p:cNvSpPr>
            <a:spLocks noGrp="1"/>
          </p:cNvSpPr>
          <p:nvPr>
            <p:ph idx="1"/>
          </p:nvPr>
        </p:nvSpPr>
        <p:spPr>
          <a:xfrm>
            <a:off x="1992312" y="1701209"/>
            <a:ext cx="8915400" cy="4121113"/>
          </a:xfrm>
        </p:spPr>
        <p:txBody>
          <a:bodyPr>
            <a:noAutofit/>
          </a:bodyPr>
          <a:lstStyle/>
          <a:p>
            <a:r>
              <a:rPr lang="en-GB" sz="1600" dirty="0">
                <a:latin typeface="Comic Sans MS" panose="030F0702030302020204" pitchFamily="66" charset="0"/>
              </a:rPr>
              <a:t>Each week your child will bring home at least four books. </a:t>
            </a:r>
          </a:p>
          <a:p>
            <a:r>
              <a:rPr lang="en-GB" sz="1600" dirty="0">
                <a:latin typeface="Comic Sans MS" panose="030F0702030302020204" pitchFamily="66" charset="0"/>
              </a:rPr>
              <a:t>Two books will be from our book corners that you can share and read together. It is not expected that your child will be  able to read these independently but will enjoy sharing a story with you for pleasure. </a:t>
            </a:r>
          </a:p>
          <a:p>
            <a:r>
              <a:rPr lang="en-GB" sz="1600" dirty="0">
                <a:latin typeface="Comic Sans MS" panose="030F0702030302020204" pitchFamily="66" charset="0"/>
              </a:rPr>
              <a:t>In addition they will bring home a colour banded book that they will read to you. This is practised daily for at least 15 minutes and a comment made in the reading journal.</a:t>
            </a:r>
          </a:p>
          <a:p>
            <a:r>
              <a:rPr lang="en-GB" sz="1600" dirty="0">
                <a:latin typeface="Comic Sans MS" panose="030F0702030302020204" pitchFamily="66" charset="0"/>
              </a:rPr>
              <a:t>The reading journal will be checked each day by the class teacher to check children are engaging and practising reading at home. </a:t>
            </a:r>
          </a:p>
          <a:p>
            <a:r>
              <a:rPr lang="en-GB" sz="1600" dirty="0">
                <a:latin typeface="Comic Sans MS" panose="030F0702030302020204" pitchFamily="66" charset="0"/>
              </a:rPr>
              <a:t>Taking your child regularly to the library is a wonderful opportunity to improving their reading. Here they can select books that interest and excite them and develop their passion for reading. </a:t>
            </a:r>
          </a:p>
          <a:p>
            <a:r>
              <a:rPr lang="en-GB" sz="1600" dirty="0">
                <a:latin typeface="Comic Sans MS" panose="030F0702030302020204" pitchFamily="66" charset="0"/>
              </a:rPr>
              <a:t>Extend your child’s vocabulary, e.g. instead of saying,” Look at that big dog? ” </a:t>
            </a:r>
          </a:p>
          <a:p>
            <a:pPr marL="0" indent="0">
              <a:buNone/>
            </a:pPr>
            <a:r>
              <a:rPr lang="en-GB" sz="1600" dirty="0">
                <a:latin typeface="Comic Sans MS" panose="030F0702030302020204" pitchFamily="66" charset="0"/>
              </a:rPr>
              <a:t>     We could say “Look over there, can you see the enormous dog wagging its tail? It looks</a:t>
            </a:r>
          </a:p>
          <a:p>
            <a:pPr marL="0" indent="0">
              <a:buNone/>
            </a:pPr>
            <a:r>
              <a:rPr lang="en-GB" sz="1600" dirty="0">
                <a:latin typeface="Comic Sans MS" panose="030F0702030302020204" pitchFamily="66" charset="0"/>
              </a:rPr>
              <a:t>     exhausted and thirsty.” </a:t>
            </a:r>
          </a:p>
        </p:txBody>
      </p:sp>
      <p:pic>
        <p:nvPicPr>
          <p:cNvPr id="4" name="Picture 3">
            <a:extLst>
              <a:ext uri="{FF2B5EF4-FFF2-40B4-BE49-F238E27FC236}">
                <a16:creationId xmlns:a16="http://schemas.microsoft.com/office/drawing/2014/main" id="{67B1C8C7-2241-4CA3-9630-DCAE83D1E3AC}"/>
              </a:ext>
            </a:extLst>
          </p:cNvPr>
          <p:cNvPicPr>
            <a:picLocks noChangeAspect="1"/>
          </p:cNvPicPr>
          <p:nvPr/>
        </p:nvPicPr>
        <p:blipFill>
          <a:blip r:embed="rId3"/>
          <a:stretch>
            <a:fillRect/>
          </a:stretch>
        </p:blipFill>
        <p:spPr>
          <a:xfrm rot="1158833">
            <a:off x="9471639" y="659"/>
            <a:ext cx="2446890" cy="2070036"/>
          </a:xfrm>
          <a:prstGeom prst="rect">
            <a:avLst/>
          </a:prstGeom>
        </p:spPr>
      </p:pic>
    </p:spTree>
    <p:extLst>
      <p:ext uri="{BB962C8B-B14F-4D97-AF65-F5344CB8AC3E}">
        <p14:creationId xmlns:p14="http://schemas.microsoft.com/office/powerpoint/2010/main" val="36180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F020-0C90-42B1-9E73-D1D7DC48D785}"/>
              </a:ext>
            </a:extLst>
          </p:cNvPr>
          <p:cNvSpPr>
            <a:spLocks noGrp="1"/>
          </p:cNvSpPr>
          <p:nvPr>
            <p:ph type="title"/>
          </p:nvPr>
        </p:nvSpPr>
        <p:spPr>
          <a:xfrm>
            <a:off x="1674564" y="191983"/>
            <a:ext cx="10034221" cy="1280890"/>
          </a:xfrm>
        </p:spPr>
        <p:txBody>
          <a:bodyPr>
            <a:normAutofit fontScale="90000"/>
          </a:bodyPr>
          <a:lstStyle/>
          <a:p>
            <a:r>
              <a:rPr lang="en-GB" b="1" dirty="0">
                <a:latin typeface="Comic Sans MS" panose="030F0702030302020204" pitchFamily="66" charset="0"/>
              </a:rPr>
              <a:t>Reading journals</a:t>
            </a:r>
            <a:br>
              <a:rPr lang="en-GB" b="1" dirty="0">
                <a:latin typeface="Comic Sans MS" panose="030F0702030302020204" pitchFamily="66" charset="0"/>
              </a:rPr>
            </a:br>
            <a:r>
              <a:rPr lang="en-GB" sz="2000" dirty="0">
                <a:latin typeface="Comic Sans MS" panose="030F0702030302020204" pitchFamily="66" charset="0"/>
              </a:rPr>
              <a:t>The reading journal will be checked every morning to check that your child has read at home and it has been signed by an adult. Rewards are given each week to children who have read daily at home. </a:t>
            </a:r>
            <a:r>
              <a:rPr lang="en-GB" sz="2000" b="1" dirty="0">
                <a:latin typeface="Comic Sans MS" panose="030F0702030302020204" pitchFamily="66" charset="0"/>
              </a:rPr>
              <a:t> </a:t>
            </a:r>
          </a:p>
        </p:txBody>
      </p:sp>
      <p:pic>
        <p:nvPicPr>
          <p:cNvPr id="4" name="Content Placeholder 3">
            <a:extLst>
              <a:ext uri="{FF2B5EF4-FFF2-40B4-BE49-F238E27FC236}">
                <a16:creationId xmlns:a16="http://schemas.microsoft.com/office/drawing/2014/main" id="{67A05A51-74E9-4678-854F-D0FCE07D53E5}"/>
              </a:ext>
            </a:extLst>
          </p:cNvPr>
          <p:cNvPicPr>
            <a:picLocks noGrp="1"/>
          </p:cNvPicPr>
          <p:nvPr>
            <p:ph idx="1"/>
          </p:nvPr>
        </p:nvPicPr>
        <p:blipFill>
          <a:blip r:embed="rId3"/>
          <a:stretch>
            <a:fillRect/>
          </a:stretch>
        </p:blipFill>
        <p:spPr>
          <a:xfrm>
            <a:off x="1674564" y="1666050"/>
            <a:ext cx="6656949" cy="2994941"/>
          </a:xfrm>
          <a:prstGeom prst="rect">
            <a:avLst/>
          </a:prstGeom>
        </p:spPr>
      </p:pic>
      <p:pic>
        <p:nvPicPr>
          <p:cNvPr id="5" name="Picture 4">
            <a:extLst>
              <a:ext uri="{FF2B5EF4-FFF2-40B4-BE49-F238E27FC236}">
                <a16:creationId xmlns:a16="http://schemas.microsoft.com/office/drawing/2014/main" id="{17D3A1E6-632D-4AA4-997C-12DFC4835613}"/>
              </a:ext>
            </a:extLst>
          </p:cNvPr>
          <p:cNvPicPr>
            <a:picLocks noChangeAspect="1"/>
          </p:cNvPicPr>
          <p:nvPr/>
        </p:nvPicPr>
        <p:blipFill>
          <a:blip r:embed="rId4"/>
          <a:stretch>
            <a:fillRect/>
          </a:stretch>
        </p:blipFill>
        <p:spPr>
          <a:xfrm rot="600478">
            <a:off x="8773062" y="1638182"/>
            <a:ext cx="2152650" cy="2857500"/>
          </a:xfrm>
          <a:prstGeom prst="rect">
            <a:avLst/>
          </a:prstGeom>
        </p:spPr>
      </p:pic>
      <p:sp>
        <p:nvSpPr>
          <p:cNvPr id="3" name="TextBox 2">
            <a:extLst>
              <a:ext uri="{FF2B5EF4-FFF2-40B4-BE49-F238E27FC236}">
                <a16:creationId xmlns:a16="http://schemas.microsoft.com/office/drawing/2014/main" id="{A873E1EA-A0E9-4AD7-8581-A93256ABDB65}"/>
              </a:ext>
            </a:extLst>
          </p:cNvPr>
          <p:cNvSpPr txBox="1"/>
          <p:nvPr/>
        </p:nvSpPr>
        <p:spPr>
          <a:xfrm>
            <a:off x="1315305" y="5007284"/>
            <a:ext cx="10876695" cy="369332"/>
          </a:xfrm>
          <a:prstGeom prst="rect">
            <a:avLst/>
          </a:prstGeom>
          <a:noFill/>
        </p:spPr>
        <p:txBody>
          <a:bodyPr wrap="none" rtlCol="0">
            <a:spAutoFit/>
          </a:bodyPr>
          <a:lstStyle/>
          <a:p>
            <a:r>
              <a:rPr lang="en-GB" dirty="0">
                <a:latin typeface="Comic Sans MS" panose="030F0702030302020204" pitchFamily="66" charset="0"/>
              </a:rPr>
              <a:t>Your child’s reading target will also be in the journal so that they can practise this target at home</a:t>
            </a:r>
            <a:r>
              <a:rPr lang="en-GB" dirty="0"/>
              <a:t>. </a:t>
            </a:r>
          </a:p>
        </p:txBody>
      </p:sp>
      <p:sp>
        <p:nvSpPr>
          <p:cNvPr id="6" name="TextBox 5">
            <a:extLst>
              <a:ext uri="{FF2B5EF4-FFF2-40B4-BE49-F238E27FC236}">
                <a16:creationId xmlns:a16="http://schemas.microsoft.com/office/drawing/2014/main" id="{29AC69A3-3F51-4220-8E12-BA695D175D5B}"/>
              </a:ext>
            </a:extLst>
          </p:cNvPr>
          <p:cNvSpPr txBox="1"/>
          <p:nvPr/>
        </p:nvSpPr>
        <p:spPr>
          <a:xfrm>
            <a:off x="1315305" y="5868552"/>
            <a:ext cx="10952037" cy="646331"/>
          </a:xfrm>
          <a:prstGeom prst="rect">
            <a:avLst/>
          </a:prstGeom>
          <a:noFill/>
        </p:spPr>
        <p:txBody>
          <a:bodyPr wrap="none" rtlCol="0">
            <a:spAutoFit/>
          </a:bodyPr>
          <a:lstStyle/>
          <a:p>
            <a:r>
              <a:rPr lang="en-GB" dirty="0">
                <a:latin typeface="Comic Sans MS" panose="030F0702030302020204" pitchFamily="66" charset="0"/>
              </a:rPr>
              <a:t>In the reading journal you will find useful questions to ask your child as well as sounds and words to </a:t>
            </a:r>
          </a:p>
          <a:p>
            <a:r>
              <a:rPr lang="en-GB" dirty="0">
                <a:latin typeface="Comic Sans MS" panose="030F0702030302020204" pitchFamily="66" charset="0"/>
              </a:rPr>
              <a:t>practise. </a:t>
            </a:r>
          </a:p>
        </p:txBody>
      </p:sp>
    </p:spTree>
    <p:extLst>
      <p:ext uri="{BB962C8B-B14F-4D97-AF65-F5344CB8AC3E}">
        <p14:creationId xmlns:p14="http://schemas.microsoft.com/office/powerpoint/2010/main" val="316914352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422</TotalTime>
  <Words>693</Words>
  <Application>Microsoft Office PowerPoint</Application>
  <PresentationFormat>Widescreen</PresentationFormat>
  <Paragraphs>102</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Century Gothic</vt:lpstr>
      <vt:lpstr>Comic Sans MS</vt:lpstr>
      <vt:lpstr>Times New Roman</vt:lpstr>
      <vt:lpstr>Wingdings 3</vt:lpstr>
      <vt:lpstr>Wisp</vt:lpstr>
      <vt:lpstr>Welcome to Early Years</vt:lpstr>
      <vt:lpstr>Curriculum </vt:lpstr>
      <vt:lpstr>Curriculum </vt:lpstr>
      <vt:lpstr>Big Picture Here you can find information about what we will be teaching your child in each subject. </vt:lpstr>
      <vt:lpstr>Also there are suggestions of ways you can support your child with their learning at home. </vt:lpstr>
      <vt:lpstr>Reading in EYFS.  </vt:lpstr>
      <vt:lpstr>RWI </vt:lpstr>
      <vt:lpstr>Ways to support your child with reading at home.</vt:lpstr>
      <vt:lpstr>Reading journals The reading journal will be checked every morning to check that your child has read at home and it has been signed by an adult. Rewards are given each week to children who have read daily at home.  </vt:lpstr>
      <vt:lpstr>PowerPoint Presentation</vt:lpstr>
      <vt:lpstr>Recommended reading in EYFS </vt:lpstr>
      <vt:lpstr>Vocabulary  </vt:lpstr>
      <vt:lpstr>PowerPoint Presentation</vt:lpstr>
      <vt:lpstr>PowerPoint Presentation</vt:lpstr>
      <vt:lpstr>Google Classroom   -RWI videos   -Reading videos  -maths videos</vt:lpstr>
      <vt:lpstr> Communication at Mayespark Primary School </vt:lpstr>
      <vt:lpstr>Communication</vt:lpstr>
      <vt:lpstr>Pupil premium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VAmey@MYSP.mayesparkprimaryschool.org.uk</dc:creator>
  <cp:lastModifiedBy>CIge@MYSP.mayesparkprimaryschool.org.uk</cp:lastModifiedBy>
  <cp:revision>35</cp:revision>
  <dcterms:created xsi:type="dcterms:W3CDTF">2021-07-20T09:58:14Z</dcterms:created>
  <dcterms:modified xsi:type="dcterms:W3CDTF">2024-09-19T08:41:33Z</dcterms:modified>
</cp:coreProperties>
</file>