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74" r:id="rId6"/>
    <p:sldId id="260" r:id="rId7"/>
    <p:sldId id="261" r:id="rId8"/>
    <p:sldId id="262" r:id="rId9"/>
    <p:sldId id="263" r:id="rId10"/>
    <p:sldId id="264" r:id="rId11"/>
    <p:sldId id="272" r:id="rId12"/>
    <p:sldId id="266" r:id="rId13"/>
    <p:sldId id="271" r:id="rId14"/>
    <p:sldId id="267" r:id="rId15"/>
    <p:sldId id="268" r:id="rId16"/>
    <p:sldId id="269"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2" autoAdjust="0"/>
    <p:restoredTop sz="94660"/>
  </p:normalViewPr>
  <p:slideViewPr>
    <p:cSldViewPr snapToGrid="0">
      <p:cViewPr varScale="1">
        <p:scale>
          <a:sx n="114" d="100"/>
          <a:sy n="114" d="100"/>
        </p:scale>
        <p:origin x="51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9/19/2024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hyperlink" Target="https://www.ictgames.com/" TargetMode="External"/><Relationship Id="rId2" Type="http://schemas.openxmlformats.org/officeDocument/2006/relationships/hyperlink" Target="https://www.topmarks.co.uk/maths-games/hit-the-button" TargetMode="External"/><Relationship Id="rId1" Type="http://schemas.openxmlformats.org/officeDocument/2006/relationships/slideLayout" Target="../slideLayouts/slideLayout7.xml"/><Relationship Id="rId4" Type="http://schemas.openxmlformats.org/officeDocument/2006/relationships/hyperlink" Target="https://play.numbots.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56776-5B4C-47D0-952D-BC90AEC7B2AF}"/>
              </a:ext>
            </a:extLst>
          </p:cNvPr>
          <p:cNvSpPr>
            <a:spLocks noGrp="1"/>
          </p:cNvSpPr>
          <p:nvPr>
            <p:ph type="ctrTitle"/>
          </p:nvPr>
        </p:nvSpPr>
        <p:spPr>
          <a:xfrm>
            <a:off x="1507067" y="0"/>
            <a:ext cx="7766936" cy="966443"/>
          </a:xfrm>
        </p:spPr>
        <p:txBody>
          <a:bodyPr/>
          <a:lstStyle/>
          <a:p>
            <a:pPr algn="ctr"/>
            <a:r>
              <a:rPr lang="en-GB" dirty="0">
                <a:latin typeface="Comic Sans MS" panose="030F0702030302020204" pitchFamily="66" charset="0"/>
              </a:rPr>
              <a:t>Welcome to Year 1</a:t>
            </a:r>
          </a:p>
        </p:txBody>
      </p:sp>
      <p:sp>
        <p:nvSpPr>
          <p:cNvPr id="4" name="TextBox 3">
            <a:extLst>
              <a:ext uri="{FF2B5EF4-FFF2-40B4-BE49-F238E27FC236}">
                <a16:creationId xmlns:a16="http://schemas.microsoft.com/office/drawing/2014/main" id="{8F13D0D9-4DA1-425B-8BDE-6541A7216C19}"/>
              </a:ext>
            </a:extLst>
          </p:cNvPr>
          <p:cNvSpPr txBox="1"/>
          <p:nvPr/>
        </p:nvSpPr>
        <p:spPr>
          <a:xfrm>
            <a:off x="964721" y="6211669"/>
            <a:ext cx="9097362" cy="646331"/>
          </a:xfrm>
          <a:prstGeom prst="rect">
            <a:avLst/>
          </a:prstGeom>
          <a:noFill/>
        </p:spPr>
        <p:txBody>
          <a:bodyPr wrap="none" rtlCol="0">
            <a:spAutoFit/>
          </a:bodyPr>
          <a:lstStyle/>
          <a:p>
            <a:r>
              <a:rPr lang="en-GB" dirty="0">
                <a:latin typeface="Comic Sans MS" panose="030F0702030302020204" pitchFamily="66" charset="0"/>
              </a:rPr>
              <a:t>  The children will be learning about their inspirational illustrator during the week, </a:t>
            </a:r>
          </a:p>
          <a:p>
            <a:r>
              <a:rPr lang="en-GB" dirty="0">
                <a:latin typeface="Comic Sans MS" panose="030F0702030302020204" pitchFamily="66" charset="0"/>
              </a:rPr>
              <a:t>        so please ask them to tell you what they have learnt. </a:t>
            </a:r>
          </a:p>
        </p:txBody>
      </p:sp>
      <p:sp>
        <p:nvSpPr>
          <p:cNvPr id="5" name="TextBox 4">
            <a:extLst>
              <a:ext uri="{FF2B5EF4-FFF2-40B4-BE49-F238E27FC236}">
                <a16:creationId xmlns:a16="http://schemas.microsoft.com/office/drawing/2014/main" id="{6BA17E05-95BE-4391-9AFB-6B8B410C9845}"/>
              </a:ext>
            </a:extLst>
          </p:cNvPr>
          <p:cNvSpPr txBox="1"/>
          <p:nvPr/>
        </p:nvSpPr>
        <p:spPr>
          <a:xfrm>
            <a:off x="1008672" y="1036847"/>
            <a:ext cx="3471080" cy="923330"/>
          </a:xfrm>
          <a:prstGeom prst="rect">
            <a:avLst/>
          </a:prstGeom>
          <a:noFill/>
        </p:spPr>
        <p:txBody>
          <a:bodyPr wrap="square" rtlCol="0">
            <a:spAutoFit/>
          </a:bodyPr>
          <a:lstStyle/>
          <a:p>
            <a:pPr algn="ctr"/>
            <a:r>
              <a:rPr lang="en-GB" dirty="0">
                <a:solidFill>
                  <a:srgbClr val="FF0000"/>
                </a:solidFill>
                <a:latin typeface="Comic Sans MS" panose="030F0702030302020204" pitchFamily="66" charset="0"/>
              </a:rPr>
              <a:t>Jeffers class (Oliver Jeffers)</a:t>
            </a:r>
          </a:p>
          <a:p>
            <a:pPr algn="ctr"/>
            <a:r>
              <a:rPr lang="en-GB" dirty="0">
                <a:latin typeface="Comic Sans MS" panose="030F0702030302020204" pitchFamily="66" charset="0"/>
              </a:rPr>
              <a:t>Miss Zehra</a:t>
            </a:r>
          </a:p>
          <a:p>
            <a:endParaRPr lang="en-GB" dirty="0">
              <a:solidFill>
                <a:srgbClr val="FF0000"/>
              </a:solidFill>
              <a:latin typeface="Comic Sans MS" panose="030F0702030302020204" pitchFamily="66" charset="0"/>
            </a:endParaRPr>
          </a:p>
        </p:txBody>
      </p:sp>
      <p:sp>
        <p:nvSpPr>
          <p:cNvPr id="6" name="TextBox 5">
            <a:extLst>
              <a:ext uri="{FF2B5EF4-FFF2-40B4-BE49-F238E27FC236}">
                <a16:creationId xmlns:a16="http://schemas.microsoft.com/office/drawing/2014/main" id="{11E4131B-920A-499D-8598-3DA6085ECB47}"/>
              </a:ext>
            </a:extLst>
          </p:cNvPr>
          <p:cNvSpPr txBox="1"/>
          <p:nvPr/>
        </p:nvSpPr>
        <p:spPr>
          <a:xfrm>
            <a:off x="5597606" y="994821"/>
            <a:ext cx="4965291" cy="646331"/>
          </a:xfrm>
          <a:prstGeom prst="rect">
            <a:avLst/>
          </a:prstGeom>
          <a:noFill/>
        </p:spPr>
        <p:txBody>
          <a:bodyPr wrap="square" rtlCol="0">
            <a:spAutoFit/>
          </a:bodyPr>
          <a:lstStyle/>
          <a:p>
            <a:pPr algn="ctr"/>
            <a:r>
              <a:rPr lang="en-GB" dirty="0">
                <a:solidFill>
                  <a:srgbClr val="FF0000"/>
                </a:solidFill>
                <a:latin typeface="Comic Sans MS" panose="030F0702030302020204" pitchFamily="66" charset="0"/>
              </a:rPr>
              <a:t>Harrison class (Vashti Harrison)</a:t>
            </a:r>
          </a:p>
          <a:p>
            <a:pPr algn="ctr"/>
            <a:r>
              <a:rPr lang="en-GB" dirty="0">
                <a:latin typeface="Comic Sans MS" panose="030F0702030302020204" pitchFamily="66" charset="0"/>
              </a:rPr>
              <a:t>Mrs </a:t>
            </a:r>
            <a:r>
              <a:rPr lang="en-GB" dirty="0" err="1">
                <a:latin typeface="Comic Sans MS" panose="030F0702030302020204" pitchFamily="66" charset="0"/>
              </a:rPr>
              <a:t>Amey</a:t>
            </a:r>
            <a:r>
              <a:rPr lang="en-GB" dirty="0">
                <a:latin typeface="Comic Sans MS" panose="030F0702030302020204" pitchFamily="66" charset="0"/>
              </a:rPr>
              <a:t> and Miss </a:t>
            </a:r>
            <a:r>
              <a:rPr lang="en-GB" dirty="0" err="1">
                <a:latin typeface="Comic Sans MS" panose="030F0702030302020204" pitchFamily="66" charset="0"/>
              </a:rPr>
              <a:t>Amran</a:t>
            </a:r>
            <a:endParaRPr lang="en-GB" dirty="0">
              <a:latin typeface="Comic Sans MS" panose="030F0702030302020204" pitchFamily="66" charset="0"/>
            </a:endParaRPr>
          </a:p>
        </p:txBody>
      </p:sp>
      <p:sp>
        <p:nvSpPr>
          <p:cNvPr id="7" name="TextBox 6">
            <a:extLst>
              <a:ext uri="{FF2B5EF4-FFF2-40B4-BE49-F238E27FC236}">
                <a16:creationId xmlns:a16="http://schemas.microsoft.com/office/drawing/2014/main" id="{FD9E812F-43B0-43AA-96DF-00624892B16E}"/>
              </a:ext>
            </a:extLst>
          </p:cNvPr>
          <p:cNvSpPr txBox="1"/>
          <p:nvPr/>
        </p:nvSpPr>
        <p:spPr>
          <a:xfrm>
            <a:off x="3557216" y="3724553"/>
            <a:ext cx="3471080" cy="646331"/>
          </a:xfrm>
          <a:prstGeom prst="rect">
            <a:avLst/>
          </a:prstGeom>
          <a:noFill/>
        </p:spPr>
        <p:txBody>
          <a:bodyPr wrap="square" rtlCol="0">
            <a:spAutoFit/>
          </a:bodyPr>
          <a:lstStyle/>
          <a:p>
            <a:pPr algn="ctr"/>
            <a:r>
              <a:rPr lang="en-GB" dirty="0">
                <a:solidFill>
                  <a:srgbClr val="FF0000"/>
                </a:solidFill>
                <a:latin typeface="Comic Sans MS" panose="030F0702030302020204" pitchFamily="66" charset="0"/>
              </a:rPr>
              <a:t>Hughes class (Shirley Hughes)</a:t>
            </a:r>
          </a:p>
          <a:p>
            <a:pPr algn="ctr"/>
            <a:r>
              <a:rPr lang="en-GB">
                <a:latin typeface="Comic Sans MS" panose="030F0702030302020204" pitchFamily="66" charset="0"/>
              </a:rPr>
              <a:t>Miss </a:t>
            </a:r>
            <a:r>
              <a:rPr lang="en-GB" dirty="0">
                <a:latin typeface="Comic Sans MS" panose="030F0702030302020204" pitchFamily="66" charset="0"/>
              </a:rPr>
              <a:t>Hassan</a:t>
            </a:r>
          </a:p>
        </p:txBody>
      </p:sp>
      <p:pic>
        <p:nvPicPr>
          <p:cNvPr id="1026" name="Picture 2" descr="Oliver Jeffers — The Invisible Dog Art Center">
            <a:extLst>
              <a:ext uri="{FF2B5EF4-FFF2-40B4-BE49-F238E27FC236}">
                <a16:creationId xmlns:a16="http://schemas.microsoft.com/office/drawing/2014/main" id="{965D295A-5355-4115-BE21-2F5AB08D8D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797" y="1845335"/>
            <a:ext cx="2214885" cy="14773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ashti Harrison (@VashtiHarrison) | Twitter">
            <a:extLst>
              <a:ext uri="{FF2B5EF4-FFF2-40B4-BE49-F238E27FC236}">
                <a16:creationId xmlns:a16="http://schemas.microsoft.com/office/drawing/2014/main" id="{63705E9B-E2DB-4B82-AF2A-90581B9E4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6151" y="1771691"/>
            <a:ext cx="1864612" cy="18646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 Mum and Dogger: the return of a children&amp;#39;s classic | Shirley Hughes |  The Guardian">
            <a:extLst>
              <a:ext uri="{FF2B5EF4-FFF2-40B4-BE49-F238E27FC236}">
                <a16:creationId xmlns:a16="http://schemas.microsoft.com/office/drawing/2014/main" id="{36FB8329-AB3B-4D29-83C5-C4E0FFB33B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5313" y="4379686"/>
            <a:ext cx="2214885" cy="16611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BC62E66-7A5E-4DC9-A6B3-10D9A17945C8}"/>
              </a:ext>
            </a:extLst>
          </p:cNvPr>
          <p:cNvPicPr>
            <a:picLocks noChangeAspect="1"/>
          </p:cNvPicPr>
          <p:nvPr/>
        </p:nvPicPr>
        <p:blipFill>
          <a:blip r:embed="rId5"/>
          <a:stretch>
            <a:fillRect/>
          </a:stretch>
        </p:blipFill>
        <p:spPr>
          <a:xfrm>
            <a:off x="2771419" y="2443508"/>
            <a:ext cx="1101597" cy="1195636"/>
          </a:xfrm>
          <a:prstGeom prst="rect">
            <a:avLst/>
          </a:prstGeom>
        </p:spPr>
      </p:pic>
      <p:pic>
        <p:nvPicPr>
          <p:cNvPr id="8" name="Picture 7">
            <a:extLst>
              <a:ext uri="{FF2B5EF4-FFF2-40B4-BE49-F238E27FC236}">
                <a16:creationId xmlns:a16="http://schemas.microsoft.com/office/drawing/2014/main" id="{77E5E46A-38C2-442C-AB17-2F9456A4C526}"/>
              </a:ext>
            </a:extLst>
          </p:cNvPr>
          <p:cNvPicPr>
            <a:picLocks noChangeAspect="1"/>
          </p:cNvPicPr>
          <p:nvPr/>
        </p:nvPicPr>
        <p:blipFill>
          <a:blip r:embed="rId6"/>
          <a:stretch>
            <a:fillRect/>
          </a:stretch>
        </p:blipFill>
        <p:spPr>
          <a:xfrm>
            <a:off x="8053298" y="2657217"/>
            <a:ext cx="1101597" cy="1330892"/>
          </a:xfrm>
          <a:prstGeom prst="rect">
            <a:avLst/>
          </a:prstGeom>
        </p:spPr>
      </p:pic>
      <p:pic>
        <p:nvPicPr>
          <p:cNvPr id="9" name="Picture 8">
            <a:extLst>
              <a:ext uri="{FF2B5EF4-FFF2-40B4-BE49-F238E27FC236}">
                <a16:creationId xmlns:a16="http://schemas.microsoft.com/office/drawing/2014/main" id="{0FF7E27E-D960-4A99-8167-0E8883B1E2A3}"/>
              </a:ext>
            </a:extLst>
          </p:cNvPr>
          <p:cNvPicPr>
            <a:picLocks noChangeAspect="1"/>
          </p:cNvPicPr>
          <p:nvPr/>
        </p:nvPicPr>
        <p:blipFill>
          <a:blip r:embed="rId7"/>
          <a:stretch>
            <a:fillRect/>
          </a:stretch>
        </p:blipFill>
        <p:spPr>
          <a:xfrm>
            <a:off x="6231090" y="4847964"/>
            <a:ext cx="1158537" cy="1258247"/>
          </a:xfrm>
          <a:prstGeom prst="rect">
            <a:avLst/>
          </a:prstGeom>
        </p:spPr>
      </p:pic>
    </p:spTree>
    <p:extLst>
      <p:ext uri="{BB962C8B-B14F-4D97-AF65-F5344CB8AC3E}">
        <p14:creationId xmlns:p14="http://schemas.microsoft.com/office/powerpoint/2010/main" val="3705443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1BB346-E72E-4323-B636-4F6EE19DEE9E}"/>
              </a:ext>
            </a:extLst>
          </p:cNvPr>
          <p:cNvSpPr txBox="1"/>
          <p:nvPr/>
        </p:nvSpPr>
        <p:spPr>
          <a:xfrm>
            <a:off x="944655" y="379835"/>
            <a:ext cx="6852492" cy="369332"/>
          </a:xfrm>
          <a:prstGeom prst="rect">
            <a:avLst/>
          </a:prstGeom>
          <a:noFill/>
        </p:spPr>
        <p:txBody>
          <a:bodyPr wrap="square" rtlCol="0">
            <a:spAutoFit/>
          </a:bodyPr>
          <a:lstStyle/>
          <a:p>
            <a:r>
              <a:rPr lang="en-GB" b="1" dirty="0">
                <a:latin typeface="Comic Sans MS" panose="030F0702030302020204" pitchFamily="66" charset="0"/>
              </a:rPr>
              <a:t>Expectations of reading</a:t>
            </a:r>
          </a:p>
        </p:txBody>
      </p:sp>
      <p:pic>
        <p:nvPicPr>
          <p:cNvPr id="4" name="Picture 3">
            <a:extLst>
              <a:ext uri="{FF2B5EF4-FFF2-40B4-BE49-F238E27FC236}">
                <a16:creationId xmlns:a16="http://schemas.microsoft.com/office/drawing/2014/main" id="{0BD765F4-ECD8-49AF-A0EB-77DFC35F0722}"/>
              </a:ext>
            </a:extLst>
          </p:cNvPr>
          <p:cNvPicPr>
            <a:picLocks noChangeAspect="1"/>
          </p:cNvPicPr>
          <p:nvPr/>
        </p:nvPicPr>
        <p:blipFill>
          <a:blip r:embed="rId2"/>
          <a:stretch>
            <a:fillRect/>
          </a:stretch>
        </p:blipFill>
        <p:spPr>
          <a:xfrm>
            <a:off x="944655" y="1140402"/>
            <a:ext cx="9080312" cy="5070393"/>
          </a:xfrm>
          <a:prstGeom prst="rect">
            <a:avLst/>
          </a:prstGeom>
        </p:spPr>
      </p:pic>
    </p:spTree>
    <p:extLst>
      <p:ext uri="{BB962C8B-B14F-4D97-AF65-F5344CB8AC3E}">
        <p14:creationId xmlns:p14="http://schemas.microsoft.com/office/powerpoint/2010/main" val="1220175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356ED4-BD31-434C-B795-9D380827FDD8}"/>
              </a:ext>
            </a:extLst>
          </p:cNvPr>
          <p:cNvPicPr>
            <a:picLocks noChangeAspect="1"/>
          </p:cNvPicPr>
          <p:nvPr/>
        </p:nvPicPr>
        <p:blipFill>
          <a:blip r:embed="rId2"/>
          <a:stretch>
            <a:fillRect/>
          </a:stretch>
        </p:blipFill>
        <p:spPr>
          <a:xfrm>
            <a:off x="791240" y="723014"/>
            <a:ext cx="4953000" cy="6134986"/>
          </a:xfrm>
          <a:prstGeom prst="rect">
            <a:avLst/>
          </a:prstGeom>
        </p:spPr>
      </p:pic>
      <p:pic>
        <p:nvPicPr>
          <p:cNvPr id="4" name="Picture 3">
            <a:extLst>
              <a:ext uri="{FF2B5EF4-FFF2-40B4-BE49-F238E27FC236}">
                <a16:creationId xmlns:a16="http://schemas.microsoft.com/office/drawing/2014/main" id="{877BE8E8-19B2-4AE3-A435-38B83716D76D}"/>
              </a:ext>
            </a:extLst>
          </p:cNvPr>
          <p:cNvPicPr>
            <a:picLocks noChangeAspect="1"/>
          </p:cNvPicPr>
          <p:nvPr/>
        </p:nvPicPr>
        <p:blipFill>
          <a:blip r:embed="rId3"/>
          <a:stretch>
            <a:fillRect/>
          </a:stretch>
        </p:blipFill>
        <p:spPr>
          <a:xfrm>
            <a:off x="5594608" y="723012"/>
            <a:ext cx="5000625" cy="6134987"/>
          </a:xfrm>
          <a:prstGeom prst="rect">
            <a:avLst/>
          </a:prstGeom>
        </p:spPr>
      </p:pic>
      <p:pic>
        <p:nvPicPr>
          <p:cNvPr id="6" name="Picture 5">
            <a:extLst>
              <a:ext uri="{FF2B5EF4-FFF2-40B4-BE49-F238E27FC236}">
                <a16:creationId xmlns:a16="http://schemas.microsoft.com/office/drawing/2014/main" id="{8BA61F9E-0738-43DC-BC28-8347153DF2D4}"/>
              </a:ext>
            </a:extLst>
          </p:cNvPr>
          <p:cNvPicPr>
            <a:picLocks noChangeAspect="1"/>
          </p:cNvPicPr>
          <p:nvPr/>
        </p:nvPicPr>
        <p:blipFill>
          <a:blip r:embed="rId4"/>
          <a:stretch>
            <a:fillRect/>
          </a:stretch>
        </p:blipFill>
        <p:spPr>
          <a:xfrm>
            <a:off x="1196230" y="37152"/>
            <a:ext cx="9096020" cy="1371719"/>
          </a:xfrm>
          <a:prstGeom prst="rect">
            <a:avLst/>
          </a:prstGeom>
        </p:spPr>
      </p:pic>
    </p:spTree>
    <p:extLst>
      <p:ext uri="{BB962C8B-B14F-4D97-AF65-F5344CB8AC3E}">
        <p14:creationId xmlns:p14="http://schemas.microsoft.com/office/powerpoint/2010/main" val="386635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64DFB-F5C0-4C42-A6B8-579879CAC07A}"/>
              </a:ext>
            </a:extLst>
          </p:cNvPr>
          <p:cNvSpPr txBox="1">
            <a:spLocks/>
          </p:cNvSpPr>
          <p:nvPr/>
        </p:nvSpPr>
        <p:spPr>
          <a:xfrm>
            <a:off x="-2470395" y="258401"/>
            <a:ext cx="8911687" cy="85215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a:latin typeface="Comic Sans MS" panose="030F0702030302020204" pitchFamily="66" charset="0"/>
              </a:rPr>
              <a:t>Maths in Year 1</a:t>
            </a:r>
          </a:p>
        </p:txBody>
      </p:sp>
      <p:sp>
        <p:nvSpPr>
          <p:cNvPr id="3" name="Content Placeholder 2">
            <a:extLst>
              <a:ext uri="{FF2B5EF4-FFF2-40B4-BE49-F238E27FC236}">
                <a16:creationId xmlns:a16="http://schemas.microsoft.com/office/drawing/2014/main" id="{F5029B93-854D-4D23-9ADC-079DBBE65D07}"/>
              </a:ext>
            </a:extLst>
          </p:cNvPr>
          <p:cNvSpPr txBox="1">
            <a:spLocks/>
          </p:cNvSpPr>
          <p:nvPr/>
        </p:nvSpPr>
        <p:spPr>
          <a:xfrm>
            <a:off x="676961" y="1532825"/>
            <a:ext cx="8824510" cy="4214624"/>
          </a:xfrm>
          <a:prstGeom prst="rect">
            <a:avLst/>
          </a:prstGeom>
        </p:spPr>
        <p:txBody>
          <a:bodyPr>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sz="2400" dirty="0">
                <a:latin typeface="Comic Sans MS" panose="030F0702030302020204" pitchFamily="66" charset="0"/>
              </a:rPr>
              <a:t>Ways to support your child in maths. </a:t>
            </a:r>
          </a:p>
          <a:p>
            <a:r>
              <a:rPr lang="en-GB" sz="2400" dirty="0">
                <a:latin typeface="Comic Sans MS" panose="030F0702030302020204" pitchFamily="66" charset="0"/>
              </a:rPr>
              <a:t>Counting forwards and backwards in ones to 20.</a:t>
            </a:r>
          </a:p>
          <a:p>
            <a:r>
              <a:rPr lang="en-GB" sz="2400" dirty="0">
                <a:latin typeface="Comic Sans MS" panose="030F0702030302020204" pitchFamily="66" charset="0"/>
              </a:rPr>
              <a:t>Practise writing both the numeral and word e.g.  9, nine. </a:t>
            </a:r>
          </a:p>
          <a:p>
            <a:r>
              <a:rPr lang="en-GB" sz="2400" dirty="0">
                <a:latin typeface="Comic Sans MS" panose="030F0702030302020204" pitchFamily="66" charset="0"/>
              </a:rPr>
              <a:t>Playing a variety of games.</a:t>
            </a:r>
          </a:p>
          <a:p>
            <a:pPr marL="0" indent="0">
              <a:buFont typeface="Wingdings 3" charset="2"/>
              <a:buNone/>
            </a:pPr>
            <a:r>
              <a:rPr lang="en-GB" u="sng" dirty="0">
                <a:hlinkClick r:id="rId2"/>
              </a:rPr>
              <a:t> https://www.topmarks.co.uk/maths-games/hit-the-button</a:t>
            </a:r>
            <a:endParaRPr lang="en-GB" u="sng" dirty="0"/>
          </a:p>
          <a:p>
            <a:pPr marL="0" indent="0">
              <a:buFont typeface="Wingdings 3" charset="2"/>
              <a:buNone/>
            </a:pPr>
            <a:r>
              <a:rPr lang="en-GB" dirty="0">
                <a:hlinkClick r:id="rId3"/>
              </a:rPr>
              <a:t>   https://www.ictgames.com/</a:t>
            </a:r>
            <a:r>
              <a:rPr lang="en-GB" dirty="0"/>
              <a:t> </a:t>
            </a:r>
          </a:p>
          <a:p>
            <a:pPr marL="0" indent="0">
              <a:buNone/>
            </a:pPr>
            <a:r>
              <a:rPr lang="en-GB" u="sng" dirty="0">
                <a:hlinkClick r:id="rId4"/>
              </a:rPr>
              <a:t>https://play.numbots.com/</a:t>
            </a:r>
            <a:endParaRPr lang="en-GB" dirty="0"/>
          </a:p>
          <a:p>
            <a:pPr marL="0" indent="0">
              <a:buNone/>
            </a:pPr>
            <a:endParaRPr lang="en-GB" dirty="0"/>
          </a:p>
          <a:p>
            <a:pPr marL="0" indent="0">
              <a:buFont typeface="Wingdings 3" charset="2"/>
              <a:buNone/>
            </a:pPr>
            <a:endParaRPr lang="en-GB" sz="1900" dirty="0">
              <a:latin typeface="Comic Sans MS" panose="030F0702030302020204" pitchFamily="66" charset="0"/>
            </a:endParaRPr>
          </a:p>
          <a:p>
            <a:pPr marL="0" indent="0">
              <a:buFont typeface="Wingdings 3" charset="2"/>
              <a:buNone/>
            </a:pPr>
            <a:r>
              <a:rPr lang="en-GB" sz="2000" dirty="0">
                <a:latin typeface="Comic Sans MS" panose="030F0702030302020204" pitchFamily="66" charset="0"/>
              </a:rPr>
              <a:t>Each week your child will get maths homework which will be a reflection of what they have learnt that week. </a:t>
            </a:r>
          </a:p>
          <a:p>
            <a:endParaRPr lang="en-GB" dirty="0"/>
          </a:p>
          <a:p>
            <a:endParaRPr lang="en-GB" dirty="0"/>
          </a:p>
          <a:p>
            <a:endParaRPr lang="en-GB" dirty="0"/>
          </a:p>
        </p:txBody>
      </p:sp>
    </p:spTree>
    <p:extLst>
      <p:ext uri="{BB962C8B-B14F-4D97-AF65-F5344CB8AC3E}">
        <p14:creationId xmlns:p14="http://schemas.microsoft.com/office/powerpoint/2010/main" val="3915661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3F8D19-1724-4A23-B618-60AA8479BAB4}"/>
              </a:ext>
            </a:extLst>
          </p:cNvPr>
          <p:cNvSpPr txBox="1">
            <a:spLocks/>
          </p:cNvSpPr>
          <p:nvPr/>
        </p:nvSpPr>
        <p:spPr>
          <a:xfrm>
            <a:off x="-2183792" y="258401"/>
            <a:ext cx="8911687" cy="85215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a:latin typeface="Comic Sans MS" panose="030F0702030302020204" pitchFamily="66" charset="0"/>
              </a:rPr>
              <a:t>Transition in Year 1</a:t>
            </a:r>
          </a:p>
        </p:txBody>
      </p:sp>
      <p:sp>
        <p:nvSpPr>
          <p:cNvPr id="5" name="Content Placeholder 2">
            <a:extLst>
              <a:ext uri="{FF2B5EF4-FFF2-40B4-BE49-F238E27FC236}">
                <a16:creationId xmlns:a16="http://schemas.microsoft.com/office/drawing/2014/main" id="{DF51BB1C-C7EA-47D0-B2A4-811DC5CF6DCD}"/>
              </a:ext>
            </a:extLst>
          </p:cNvPr>
          <p:cNvSpPr txBox="1">
            <a:spLocks/>
          </p:cNvSpPr>
          <p:nvPr/>
        </p:nvSpPr>
        <p:spPr>
          <a:xfrm>
            <a:off x="444949" y="1321688"/>
            <a:ext cx="8824510" cy="4214624"/>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sz="2400" dirty="0">
                <a:latin typeface="Comic Sans MS" panose="030F0702030302020204" pitchFamily="66" charset="0"/>
              </a:rPr>
              <a:t>We are very aware that the jump from Reception to Year 1 can seem a daunting one. But please don’t worry. </a:t>
            </a:r>
          </a:p>
          <a:p>
            <a:pPr marL="0" indent="0">
              <a:buFont typeface="Wingdings 3" charset="2"/>
              <a:buNone/>
            </a:pPr>
            <a:endParaRPr lang="en-GB" sz="2400" dirty="0">
              <a:latin typeface="Comic Sans MS" panose="030F0702030302020204" pitchFamily="66" charset="0"/>
            </a:endParaRPr>
          </a:p>
          <a:p>
            <a:pPr marL="0" indent="0">
              <a:buFont typeface="Wingdings 3" charset="2"/>
              <a:buNone/>
            </a:pPr>
            <a:r>
              <a:rPr lang="en-GB" sz="2400" dirty="0">
                <a:latin typeface="Comic Sans MS" panose="030F0702030302020204" pitchFamily="66" charset="0"/>
              </a:rPr>
              <a:t>For approximately the first half term, we will be transitioning your children into Year 1 where they will learn new routines and skills whilst still having the opportunity for independent learning through play. </a:t>
            </a:r>
            <a:endParaRPr lang="en-GB" sz="2000" dirty="0">
              <a:latin typeface="Comic Sans MS" panose="030F0702030302020204" pitchFamily="66" charset="0"/>
            </a:endParaRPr>
          </a:p>
          <a:p>
            <a:endParaRPr lang="en-GB" dirty="0"/>
          </a:p>
          <a:p>
            <a:endParaRPr lang="en-GB" dirty="0"/>
          </a:p>
          <a:p>
            <a:endParaRPr lang="en-GB" dirty="0"/>
          </a:p>
        </p:txBody>
      </p:sp>
    </p:spTree>
    <p:extLst>
      <p:ext uri="{BB962C8B-B14F-4D97-AF65-F5344CB8AC3E}">
        <p14:creationId xmlns:p14="http://schemas.microsoft.com/office/powerpoint/2010/main" val="2471675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3128CA-187E-4DE7-99AB-56DD429436AD}"/>
              </a:ext>
            </a:extLst>
          </p:cNvPr>
          <p:cNvSpPr txBox="1"/>
          <p:nvPr/>
        </p:nvSpPr>
        <p:spPr>
          <a:xfrm>
            <a:off x="1159779" y="2325193"/>
            <a:ext cx="1420582" cy="523220"/>
          </a:xfrm>
          <a:prstGeom prst="rect">
            <a:avLst/>
          </a:prstGeom>
          <a:noFill/>
        </p:spPr>
        <p:txBody>
          <a:bodyPr wrap="none" rtlCol="0">
            <a:spAutoFit/>
          </a:bodyPr>
          <a:lstStyle/>
          <a:p>
            <a:r>
              <a:rPr lang="en-GB" sz="2800" b="1" dirty="0">
                <a:latin typeface="Comic Sans MS" panose="030F0702030302020204" pitchFamily="66" charset="0"/>
              </a:rPr>
              <a:t>PE Kits</a:t>
            </a:r>
          </a:p>
        </p:txBody>
      </p:sp>
      <p:sp>
        <p:nvSpPr>
          <p:cNvPr id="3" name="TextBox 2">
            <a:extLst>
              <a:ext uri="{FF2B5EF4-FFF2-40B4-BE49-F238E27FC236}">
                <a16:creationId xmlns:a16="http://schemas.microsoft.com/office/drawing/2014/main" id="{FC5139D9-3C4B-426D-8F25-9E35BFE59BAB}"/>
              </a:ext>
            </a:extLst>
          </p:cNvPr>
          <p:cNvSpPr txBox="1"/>
          <p:nvPr/>
        </p:nvSpPr>
        <p:spPr>
          <a:xfrm>
            <a:off x="129381" y="106894"/>
            <a:ext cx="3921266" cy="523220"/>
          </a:xfrm>
          <a:prstGeom prst="rect">
            <a:avLst/>
          </a:prstGeom>
          <a:noFill/>
        </p:spPr>
        <p:txBody>
          <a:bodyPr wrap="none" rtlCol="0">
            <a:spAutoFit/>
          </a:bodyPr>
          <a:lstStyle/>
          <a:p>
            <a:r>
              <a:rPr lang="en-GB" sz="2800" b="1" dirty="0">
                <a:latin typeface="Comic Sans MS" panose="030F0702030302020204" pitchFamily="66" charset="0"/>
              </a:rPr>
              <a:t>Uniform Expectations</a:t>
            </a:r>
          </a:p>
        </p:txBody>
      </p:sp>
      <p:pic>
        <p:nvPicPr>
          <p:cNvPr id="4" name="Picture 3">
            <a:extLst>
              <a:ext uri="{FF2B5EF4-FFF2-40B4-BE49-F238E27FC236}">
                <a16:creationId xmlns:a16="http://schemas.microsoft.com/office/drawing/2014/main" id="{036CD05C-0E8E-4BDE-B01F-39F51542C485}"/>
              </a:ext>
            </a:extLst>
          </p:cNvPr>
          <p:cNvPicPr>
            <a:picLocks noChangeAspect="1"/>
          </p:cNvPicPr>
          <p:nvPr/>
        </p:nvPicPr>
        <p:blipFill>
          <a:blip r:embed="rId2"/>
          <a:stretch>
            <a:fillRect/>
          </a:stretch>
        </p:blipFill>
        <p:spPr>
          <a:xfrm>
            <a:off x="6459197" y="341745"/>
            <a:ext cx="5603422" cy="3549569"/>
          </a:xfrm>
          <a:prstGeom prst="rect">
            <a:avLst/>
          </a:prstGeom>
        </p:spPr>
      </p:pic>
      <p:pic>
        <p:nvPicPr>
          <p:cNvPr id="5" name="Picture 4">
            <a:extLst>
              <a:ext uri="{FF2B5EF4-FFF2-40B4-BE49-F238E27FC236}">
                <a16:creationId xmlns:a16="http://schemas.microsoft.com/office/drawing/2014/main" id="{7590DE98-11D9-4EB3-A886-DAB4868DDE0C}"/>
              </a:ext>
            </a:extLst>
          </p:cNvPr>
          <p:cNvPicPr>
            <a:picLocks noChangeAspect="1"/>
          </p:cNvPicPr>
          <p:nvPr/>
        </p:nvPicPr>
        <p:blipFill>
          <a:blip r:embed="rId3"/>
          <a:stretch>
            <a:fillRect/>
          </a:stretch>
        </p:blipFill>
        <p:spPr>
          <a:xfrm>
            <a:off x="6379257" y="3957005"/>
            <a:ext cx="5603422" cy="2041431"/>
          </a:xfrm>
          <a:prstGeom prst="rect">
            <a:avLst/>
          </a:prstGeom>
        </p:spPr>
      </p:pic>
      <p:sp>
        <p:nvSpPr>
          <p:cNvPr id="6" name="TextBox 5">
            <a:extLst>
              <a:ext uri="{FF2B5EF4-FFF2-40B4-BE49-F238E27FC236}">
                <a16:creationId xmlns:a16="http://schemas.microsoft.com/office/drawing/2014/main" id="{A872C3D7-4558-455F-9593-9F9812B6BC15}"/>
              </a:ext>
            </a:extLst>
          </p:cNvPr>
          <p:cNvSpPr txBox="1"/>
          <p:nvPr/>
        </p:nvSpPr>
        <p:spPr>
          <a:xfrm>
            <a:off x="1580733" y="6331589"/>
            <a:ext cx="10265952" cy="369332"/>
          </a:xfrm>
          <a:prstGeom prst="rect">
            <a:avLst/>
          </a:prstGeom>
          <a:noFill/>
        </p:spPr>
        <p:txBody>
          <a:bodyPr wrap="none" rtlCol="0">
            <a:spAutoFit/>
          </a:bodyPr>
          <a:lstStyle/>
          <a:p>
            <a:r>
              <a:rPr lang="en-GB" b="1" dirty="0">
                <a:latin typeface="Comic Sans MS" panose="030F0702030302020204" pitchFamily="66" charset="0"/>
              </a:rPr>
              <a:t>Please ensure PE kits are in school everyday and all uniform has your child’s name on it. </a:t>
            </a:r>
          </a:p>
        </p:txBody>
      </p:sp>
      <p:pic>
        <p:nvPicPr>
          <p:cNvPr id="7" name="Picture 6">
            <a:extLst>
              <a:ext uri="{FF2B5EF4-FFF2-40B4-BE49-F238E27FC236}">
                <a16:creationId xmlns:a16="http://schemas.microsoft.com/office/drawing/2014/main" id="{87CA8D29-DD0D-40A9-B3E0-C7310B9D7B1B}"/>
              </a:ext>
            </a:extLst>
          </p:cNvPr>
          <p:cNvPicPr>
            <a:picLocks noChangeAspect="1"/>
          </p:cNvPicPr>
          <p:nvPr/>
        </p:nvPicPr>
        <p:blipFill>
          <a:blip r:embed="rId4"/>
          <a:stretch>
            <a:fillRect/>
          </a:stretch>
        </p:blipFill>
        <p:spPr>
          <a:xfrm>
            <a:off x="1172452" y="2851570"/>
            <a:ext cx="2853175" cy="2914141"/>
          </a:xfrm>
          <a:prstGeom prst="rect">
            <a:avLst/>
          </a:prstGeom>
        </p:spPr>
      </p:pic>
      <p:pic>
        <p:nvPicPr>
          <p:cNvPr id="8" name="Picture 7">
            <a:extLst>
              <a:ext uri="{FF2B5EF4-FFF2-40B4-BE49-F238E27FC236}">
                <a16:creationId xmlns:a16="http://schemas.microsoft.com/office/drawing/2014/main" id="{4AC3E66B-8A66-4705-B3BB-875E244B0C2C}"/>
              </a:ext>
            </a:extLst>
          </p:cNvPr>
          <p:cNvPicPr>
            <a:picLocks noChangeAspect="1"/>
          </p:cNvPicPr>
          <p:nvPr/>
        </p:nvPicPr>
        <p:blipFill>
          <a:blip r:embed="rId5"/>
          <a:stretch>
            <a:fillRect/>
          </a:stretch>
        </p:blipFill>
        <p:spPr>
          <a:xfrm>
            <a:off x="3940313" y="973255"/>
            <a:ext cx="2042337" cy="2462997"/>
          </a:xfrm>
          <a:prstGeom prst="rect">
            <a:avLst/>
          </a:prstGeom>
        </p:spPr>
      </p:pic>
    </p:spTree>
    <p:extLst>
      <p:ext uri="{BB962C8B-B14F-4D97-AF65-F5344CB8AC3E}">
        <p14:creationId xmlns:p14="http://schemas.microsoft.com/office/powerpoint/2010/main" val="3156802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93FC86-C161-440E-A5D0-8DC388A771AF}"/>
              </a:ext>
            </a:extLst>
          </p:cNvPr>
          <p:cNvSpPr txBox="1"/>
          <p:nvPr/>
        </p:nvSpPr>
        <p:spPr>
          <a:xfrm>
            <a:off x="117264" y="151071"/>
            <a:ext cx="4475905" cy="707886"/>
          </a:xfrm>
          <a:prstGeom prst="rect">
            <a:avLst/>
          </a:prstGeom>
          <a:noFill/>
        </p:spPr>
        <p:txBody>
          <a:bodyPr wrap="none" rtlCol="0">
            <a:spAutoFit/>
          </a:bodyPr>
          <a:lstStyle/>
          <a:p>
            <a:r>
              <a:rPr lang="en-GB" sz="4000" b="1" dirty="0">
                <a:latin typeface="Comic Sans MS" panose="030F0702030302020204" pitchFamily="66" charset="0"/>
              </a:rPr>
              <a:t>Educational visits</a:t>
            </a:r>
          </a:p>
        </p:txBody>
      </p:sp>
      <p:sp>
        <p:nvSpPr>
          <p:cNvPr id="3" name="TextBox 2">
            <a:extLst>
              <a:ext uri="{FF2B5EF4-FFF2-40B4-BE49-F238E27FC236}">
                <a16:creationId xmlns:a16="http://schemas.microsoft.com/office/drawing/2014/main" id="{74EDAF5A-F508-4C73-BF50-01B2F5660B2C}"/>
              </a:ext>
            </a:extLst>
          </p:cNvPr>
          <p:cNvSpPr txBox="1"/>
          <p:nvPr/>
        </p:nvSpPr>
        <p:spPr>
          <a:xfrm>
            <a:off x="117264" y="4408645"/>
            <a:ext cx="12385122" cy="1938992"/>
          </a:xfrm>
          <a:prstGeom prst="rect">
            <a:avLst/>
          </a:prstGeom>
          <a:noFill/>
        </p:spPr>
        <p:txBody>
          <a:bodyPr wrap="none" rtlCol="0">
            <a:spAutoFit/>
          </a:bodyPr>
          <a:lstStyle/>
          <a:p>
            <a:r>
              <a:rPr lang="en-GB" sz="2400" dirty="0">
                <a:latin typeface="Comic Sans MS" panose="030F0702030302020204" pitchFamily="66" charset="0"/>
              </a:rPr>
              <a:t>At the end of the Autumn term, we are hoping to visit The Kenneth More Theatre in </a:t>
            </a:r>
          </a:p>
          <a:p>
            <a:r>
              <a:rPr lang="en-GB" sz="2400" dirty="0">
                <a:latin typeface="Comic Sans MS" panose="030F0702030302020204" pitchFamily="66" charset="0"/>
              </a:rPr>
              <a:t>Ilford to watch their annual pantomime. We also hope </a:t>
            </a:r>
          </a:p>
          <a:p>
            <a:r>
              <a:rPr lang="en-GB" sz="2400" dirty="0">
                <a:latin typeface="Comic Sans MS" panose="030F0702030302020204" pitchFamily="66" charset="0"/>
              </a:rPr>
              <a:t>to take children on a religious educational visit at a local church to </a:t>
            </a:r>
          </a:p>
          <a:p>
            <a:r>
              <a:rPr lang="en-GB" sz="2400" dirty="0">
                <a:latin typeface="Comic Sans MS" panose="030F0702030302020204" pitchFamily="66" charset="0"/>
              </a:rPr>
              <a:t>watch a pretend Baptism. There will be more exiting trips planned throughout </a:t>
            </a:r>
          </a:p>
          <a:p>
            <a:r>
              <a:rPr lang="en-GB" sz="2400" dirty="0">
                <a:latin typeface="Comic Sans MS" panose="030F0702030302020204" pitchFamily="66" charset="0"/>
              </a:rPr>
              <a:t>the Spring and Summer term.</a:t>
            </a:r>
          </a:p>
        </p:txBody>
      </p:sp>
      <p:pic>
        <p:nvPicPr>
          <p:cNvPr id="1026" name="Picture 2" descr="Ship of Fools: All Saints Goodmayes, Ilford, Essex, England">
            <a:extLst>
              <a:ext uri="{FF2B5EF4-FFF2-40B4-BE49-F238E27FC236}">
                <a16:creationId xmlns:a16="http://schemas.microsoft.com/office/drawing/2014/main" id="{68FCFE76-58F5-4E3D-B6A4-BB8E3B8C26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8529" y="906361"/>
            <a:ext cx="3711535" cy="30648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Kenneth More Theatre • Vision RCL">
            <a:extLst>
              <a:ext uri="{FF2B5EF4-FFF2-40B4-BE49-F238E27FC236}">
                <a16:creationId xmlns:a16="http://schemas.microsoft.com/office/drawing/2014/main" id="{96ABD284-FC65-44C8-9018-E3881456E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17" y="1036599"/>
            <a:ext cx="2761033" cy="2761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604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6652-F10E-4CF0-9AFC-166D69F6E1C1}"/>
              </a:ext>
            </a:extLst>
          </p:cNvPr>
          <p:cNvSpPr txBox="1">
            <a:spLocks/>
          </p:cNvSpPr>
          <p:nvPr/>
        </p:nvSpPr>
        <p:spPr>
          <a:xfrm>
            <a:off x="282740" y="121017"/>
            <a:ext cx="8911687" cy="128089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a:latin typeface="Comic Sans MS" panose="030F0702030302020204" pitchFamily="66" charset="0"/>
              </a:rPr>
              <a:t>Homework</a:t>
            </a:r>
          </a:p>
        </p:txBody>
      </p:sp>
      <p:sp>
        <p:nvSpPr>
          <p:cNvPr id="3" name="Content Placeholder 2">
            <a:extLst>
              <a:ext uri="{FF2B5EF4-FFF2-40B4-BE49-F238E27FC236}">
                <a16:creationId xmlns:a16="http://schemas.microsoft.com/office/drawing/2014/main" id="{298EA8B9-4F1B-462C-A57B-90F14288FFE7}"/>
              </a:ext>
            </a:extLst>
          </p:cNvPr>
          <p:cNvSpPr txBox="1">
            <a:spLocks/>
          </p:cNvSpPr>
          <p:nvPr/>
        </p:nvSpPr>
        <p:spPr>
          <a:xfrm>
            <a:off x="282740" y="1143599"/>
            <a:ext cx="9673909" cy="3777622"/>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2000" dirty="0">
                <a:latin typeface="Comic Sans MS" panose="030F0702030302020204" pitchFamily="66" charset="0"/>
              </a:rPr>
              <a:t>Homework is set on Google Classroom each week. Each child has a log in but please ask your class teacher if you don’t have one. </a:t>
            </a:r>
          </a:p>
          <a:p>
            <a:r>
              <a:rPr lang="en-GB" sz="2000" dirty="0">
                <a:latin typeface="Comic Sans MS" panose="030F0702030302020204" pitchFamily="66" charset="0"/>
              </a:rPr>
              <a:t>Homework will begin the week starting the 16</a:t>
            </a:r>
            <a:r>
              <a:rPr lang="en-GB" sz="2000" baseline="30000" dirty="0">
                <a:latin typeface="Comic Sans MS" panose="030F0702030302020204" pitchFamily="66" charset="0"/>
              </a:rPr>
              <a:t>th</a:t>
            </a:r>
            <a:r>
              <a:rPr lang="en-GB" sz="2000" dirty="0">
                <a:latin typeface="Comic Sans MS" panose="030F0702030302020204" pitchFamily="66" charset="0"/>
              </a:rPr>
              <a:t> September. </a:t>
            </a:r>
          </a:p>
          <a:p>
            <a:r>
              <a:rPr lang="en-GB" sz="2000" dirty="0">
                <a:latin typeface="Comic Sans MS" panose="030F0702030302020204" pitchFamily="66" charset="0"/>
              </a:rPr>
              <a:t>Each week their will be a piece of English, maths and spellings to complete</a:t>
            </a:r>
          </a:p>
          <a:p>
            <a:pPr marL="0" indent="0">
              <a:buFont typeface="Wingdings 3" charset="2"/>
              <a:buNone/>
            </a:pPr>
            <a:r>
              <a:rPr lang="en-GB" sz="2000" dirty="0">
                <a:latin typeface="Comic Sans MS" panose="030F0702030302020204" pitchFamily="66" charset="0"/>
              </a:rPr>
              <a:t>     which reflects their learning for that week. Spellings are set by your child’s            	RWI teacher. </a:t>
            </a:r>
          </a:p>
          <a:p>
            <a:r>
              <a:rPr lang="en-GB" sz="2000" dirty="0">
                <a:latin typeface="Comic Sans MS" panose="030F0702030302020204" pitchFamily="66" charset="0"/>
              </a:rPr>
              <a:t>Please ensure that homework is completed in homework books. </a:t>
            </a:r>
          </a:p>
          <a:p>
            <a:r>
              <a:rPr lang="en-GB" sz="2000" dirty="0">
                <a:latin typeface="Comic Sans MS" panose="030F0702030302020204" pitchFamily="66" charset="0"/>
              </a:rPr>
              <a:t>Homework is set on a Friday and handed in by the following Wednesday. </a:t>
            </a:r>
          </a:p>
        </p:txBody>
      </p:sp>
    </p:spTree>
    <p:extLst>
      <p:ext uri="{BB962C8B-B14F-4D97-AF65-F5344CB8AC3E}">
        <p14:creationId xmlns:p14="http://schemas.microsoft.com/office/powerpoint/2010/main" val="3601356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43E97-F8F4-4024-B3F6-2CEB68D15345}"/>
              </a:ext>
            </a:extLst>
          </p:cNvPr>
          <p:cNvSpPr txBox="1">
            <a:spLocks/>
          </p:cNvSpPr>
          <p:nvPr/>
        </p:nvSpPr>
        <p:spPr>
          <a:xfrm>
            <a:off x="122680" y="259299"/>
            <a:ext cx="8911687" cy="128089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latin typeface="Comic Sans MS" panose="030F0702030302020204" pitchFamily="66" charset="0"/>
              </a:rPr>
              <a:t>Communication</a:t>
            </a:r>
            <a:endParaRPr lang="en-GB"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02E15AFE-336D-4051-8930-10D524DD9C8A}"/>
              </a:ext>
            </a:extLst>
          </p:cNvPr>
          <p:cNvSpPr txBox="1">
            <a:spLocks/>
          </p:cNvSpPr>
          <p:nvPr/>
        </p:nvSpPr>
        <p:spPr>
          <a:xfrm>
            <a:off x="554902" y="1335473"/>
            <a:ext cx="8915400" cy="3777622"/>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3200" dirty="0">
                <a:latin typeface="Comic Sans MS" panose="030F0702030302020204" pitchFamily="66" charset="0"/>
              </a:rPr>
              <a:t>Class teachers are always happy to help with any queries. </a:t>
            </a:r>
          </a:p>
          <a:p>
            <a:r>
              <a:rPr lang="en-GB" sz="3200" dirty="0">
                <a:latin typeface="Comic Sans MS" panose="030F0702030302020204" pitchFamily="66" charset="0"/>
              </a:rPr>
              <a:t>Please contact the office via email or call to arrange an appointment. </a:t>
            </a:r>
          </a:p>
          <a:p>
            <a:r>
              <a:rPr lang="en-GB" sz="3200" dirty="0">
                <a:latin typeface="Comic Sans MS" panose="030F0702030302020204" pitchFamily="66" charset="0"/>
              </a:rPr>
              <a:t>Translation is available for any parents who need this support. </a:t>
            </a:r>
          </a:p>
          <a:p>
            <a:r>
              <a:rPr lang="en-GB" sz="3200" dirty="0">
                <a:latin typeface="Comic Sans MS" panose="030F0702030302020204" pitchFamily="66" charset="0"/>
              </a:rPr>
              <a:t>Parents’ Evening dates will be available in due course in the school diary. </a:t>
            </a:r>
          </a:p>
          <a:p>
            <a:r>
              <a:rPr lang="en-GB" sz="3200" dirty="0">
                <a:latin typeface="Comic Sans MS" panose="030F0702030302020204" pitchFamily="66" charset="0"/>
              </a:rPr>
              <a:t>Updates are added onto the </a:t>
            </a:r>
            <a:r>
              <a:rPr lang="en-GB" sz="3200">
                <a:latin typeface="Comic Sans MS" panose="030F0702030302020204" pitchFamily="66" charset="0"/>
              </a:rPr>
              <a:t>MySchoolApp</a:t>
            </a:r>
            <a:r>
              <a:rPr lang="en-GB" sz="3200" dirty="0">
                <a:latin typeface="Comic Sans MS" panose="030F0702030302020204" pitchFamily="66" charset="0"/>
              </a:rPr>
              <a:t> and the school website.</a:t>
            </a:r>
          </a:p>
        </p:txBody>
      </p:sp>
    </p:spTree>
    <p:extLst>
      <p:ext uri="{BB962C8B-B14F-4D97-AF65-F5344CB8AC3E}">
        <p14:creationId xmlns:p14="http://schemas.microsoft.com/office/powerpoint/2010/main" val="937361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38FB2-557C-4E27-AE5A-A4E115B48A9C}"/>
              </a:ext>
            </a:extLst>
          </p:cNvPr>
          <p:cNvSpPr txBox="1">
            <a:spLocks/>
          </p:cNvSpPr>
          <p:nvPr/>
        </p:nvSpPr>
        <p:spPr>
          <a:xfrm>
            <a:off x="114804" y="112319"/>
            <a:ext cx="8911687" cy="128089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latin typeface="Comic Sans MS" panose="030F0702030302020204" pitchFamily="66" charset="0"/>
              </a:rPr>
              <a:t>Curriculum </a:t>
            </a:r>
            <a:endParaRPr lang="en-GB" b="1" dirty="0">
              <a:latin typeface="Comic Sans MS" panose="030F0702030302020204" pitchFamily="66" charset="0"/>
            </a:endParaRPr>
          </a:p>
        </p:txBody>
      </p:sp>
      <p:pic>
        <p:nvPicPr>
          <p:cNvPr id="3" name="Picture 2">
            <a:extLst>
              <a:ext uri="{FF2B5EF4-FFF2-40B4-BE49-F238E27FC236}">
                <a16:creationId xmlns:a16="http://schemas.microsoft.com/office/drawing/2014/main" id="{93426693-ED69-482D-9D48-85AA1A1FE52B}"/>
              </a:ext>
            </a:extLst>
          </p:cNvPr>
          <p:cNvPicPr>
            <a:picLocks noChangeAspect="1"/>
          </p:cNvPicPr>
          <p:nvPr/>
        </p:nvPicPr>
        <p:blipFill>
          <a:blip r:embed="rId2"/>
          <a:stretch>
            <a:fillRect/>
          </a:stretch>
        </p:blipFill>
        <p:spPr>
          <a:xfrm>
            <a:off x="586598" y="752763"/>
            <a:ext cx="10104100" cy="5898385"/>
          </a:xfrm>
          <a:prstGeom prst="rect">
            <a:avLst/>
          </a:prstGeom>
        </p:spPr>
      </p:pic>
    </p:spTree>
    <p:extLst>
      <p:ext uri="{BB962C8B-B14F-4D97-AF65-F5344CB8AC3E}">
        <p14:creationId xmlns:p14="http://schemas.microsoft.com/office/powerpoint/2010/main" val="2041103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1BCAC-5EFC-492B-9055-C2E28D586A42}"/>
              </a:ext>
            </a:extLst>
          </p:cNvPr>
          <p:cNvSpPr txBox="1">
            <a:spLocks/>
          </p:cNvSpPr>
          <p:nvPr/>
        </p:nvSpPr>
        <p:spPr>
          <a:xfrm>
            <a:off x="0" y="0"/>
            <a:ext cx="8911687" cy="128089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latin typeface="Comic Sans MS" panose="030F0702030302020204" pitchFamily="66" charset="0"/>
              </a:rPr>
              <a:t>Big Picture</a:t>
            </a:r>
            <a:br>
              <a:rPr lang="en-GB" b="1">
                <a:latin typeface="Comic Sans MS" panose="030F0702030302020204" pitchFamily="66" charset="0"/>
              </a:rPr>
            </a:br>
            <a:r>
              <a:rPr lang="en-GB" sz="2000" b="1">
                <a:latin typeface="Comic Sans MS" panose="030F0702030302020204" pitchFamily="66" charset="0"/>
              </a:rPr>
              <a:t>Here you can find information about what we will be teaching your child in each subject. </a:t>
            </a:r>
            <a:endParaRPr lang="en-GB" sz="2000" b="1" dirty="0">
              <a:latin typeface="Comic Sans MS" panose="030F0702030302020204" pitchFamily="66" charset="0"/>
            </a:endParaRPr>
          </a:p>
        </p:txBody>
      </p:sp>
      <p:pic>
        <p:nvPicPr>
          <p:cNvPr id="4" name="Picture 3">
            <a:extLst>
              <a:ext uri="{FF2B5EF4-FFF2-40B4-BE49-F238E27FC236}">
                <a16:creationId xmlns:a16="http://schemas.microsoft.com/office/drawing/2014/main" id="{57819379-99E2-42BF-801B-D985F060D448}"/>
              </a:ext>
            </a:extLst>
          </p:cNvPr>
          <p:cNvPicPr>
            <a:picLocks noChangeAspect="1"/>
          </p:cNvPicPr>
          <p:nvPr/>
        </p:nvPicPr>
        <p:blipFill>
          <a:blip r:embed="rId2"/>
          <a:stretch>
            <a:fillRect/>
          </a:stretch>
        </p:blipFill>
        <p:spPr>
          <a:xfrm>
            <a:off x="748182" y="1268001"/>
            <a:ext cx="9125391" cy="5309447"/>
          </a:xfrm>
          <a:prstGeom prst="rect">
            <a:avLst/>
          </a:prstGeom>
        </p:spPr>
      </p:pic>
    </p:spTree>
    <p:extLst>
      <p:ext uri="{BB962C8B-B14F-4D97-AF65-F5344CB8AC3E}">
        <p14:creationId xmlns:p14="http://schemas.microsoft.com/office/powerpoint/2010/main" val="1827230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D58FC-DCEA-49BA-AF4A-8DDC1EBBD2EF}"/>
              </a:ext>
            </a:extLst>
          </p:cNvPr>
          <p:cNvSpPr txBox="1">
            <a:spLocks/>
          </p:cNvSpPr>
          <p:nvPr/>
        </p:nvSpPr>
        <p:spPr>
          <a:xfrm>
            <a:off x="0" y="0"/>
            <a:ext cx="8911687" cy="128089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a:latin typeface="Comic Sans MS" panose="030F0702030302020204" pitchFamily="66" charset="0"/>
              </a:rPr>
              <a:t>Also there are suggestions of ways you can support your child with their learning at home. </a:t>
            </a:r>
            <a:endParaRPr lang="en-GB" sz="2800" dirty="0">
              <a:latin typeface="Comic Sans MS" panose="030F0702030302020204" pitchFamily="66" charset="0"/>
            </a:endParaRPr>
          </a:p>
        </p:txBody>
      </p:sp>
      <p:pic>
        <p:nvPicPr>
          <p:cNvPr id="3" name="Picture 2">
            <a:extLst>
              <a:ext uri="{FF2B5EF4-FFF2-40B4-BE49-F238E27FC236}">
                <a16:creationId xmlns:a16="http://schemas.microsoft.com/office/drawing/2014/main" id="{4CC0051E-9695-4BA8-95C9-F3A729461C9A}"/>
              </a:ext>
            </a:extLst>
          </p:cNvPr>
          <p:cNvPicPr>
            <a:picLocks noChangeAspect="1"/>
          </p:cNvPicPr>
          <p:nvPr/>
        </p:nvPicPr>
        <p:blipFill>
          <a:blip r:embed="rId2"/>
          <a:stretch>
            <a:fillRect/>
          </a:stretch>
        </p:blipFill>
        <p:spPr>
          <a:xfrm>
            <a:off x="113083" y="910145"/>
            <a:ext cx="9984228" cy="5578204"/>
          </a:xfrm>
          <a:prstGeom prst="rect">
            <a:avLst/>
          </a:prstGeom>
        </p:spPr>
      </p:pic>
    </p:spTree>
    <p:extLst>
      <p:ext uri="{BB962C8B-B14F-4D97-AF65-F5344CB8AC3E}">
        <p14:creationId xmlns:p14="http://schemas.microsoft.com/office/powerpoint/2010/main" val="3419859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AB34E4-DA2B-4877-9505-9F38EDB8F674}"/>
              </a:ext>
            </a:extLst>
          </p:cNvPr>
          <p:cNvPicPr>
            <a:picLocks noChangeAspect="1"/>
          </p:cNvPicPr>
          <p:nvPr/>
        </p:nvPicPr>
        <p:blipFill>
          <a:blip r:embed="rId2"/>
          <a:stretch>
            <a:fillRect/>
          </a:stretch>
        </p:blipFill>
        <p:spPr>
          <a:xfrm>
            <a:off x="457706" y="290207"/>
            <a:ext cx="9408550" cy="6363511"/>
          </a:xfrm>
          <a:prstGeom prst="rect">
            <a:avLst/>
          </a:prstGeom>
        </p:spPr>
      </p:pic>
    </p:spTree>
    <p:extLst>
      <p:ext uri="{BB962C8B-B14F-4D97-AF65-F5344CB8AC3E}">
        <p14:creationId xmlns:p14="http://schemas.microsoft.com/office/powerpoint/2010/main" val="1132382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B128C-CAF5-4561-AA07-A45AE7FA987B}"/>
              </a:ext>
            </a:extLst>
          </p:cNvPr>
          <p:cNvSpPr txBox="1">
            <a:spLocks/>
          </p:cNvSpPr>
          <p:nvPr/>
        </p:nvSpPr>
        <p:spPr>
          <a:xfrm>
            <a:off x="65169" y="140413"/>
            <a:ext cx="8911687" cy="128089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a:latin typeface="Comic Sans MS" panose="030F0702030302020204" pitchFamily="66" charset="0"/>
              </a:rPr>
              <a:t>Reading in Year 1</a:t>
            </a:r>
            <a:br>
              <a:rPr lang="en-GB" dirty="0"/>
            </a:br>
            <a:endParaRPr lang="en-GB" dirty="0"/>
          </a:p>
        </p:txBody>
      </p:sp>
      <p:pic>
        <p:nvPicPr>
          <p:cNvPr id="4" name="Picture 3">
            <a:extLst>
              <a:ext uri="{FF2B5EF4-FFF2-40B4-BE49-F238E27FC236}">
                <a16:creationId xmlns:a16="http://schemas.microsoft.com/office/drawing/2014/main" id="{0C9E99D2-5F20-46E9-BB5C-A5D45651B5D9}"/>
              </a:ext>
            </a:extLst>
          </p:cNvPr>
          <p:cNvPicPr>
            <a:picLocks noChangeAspect="1"/>
          </p:cNvPicPr>
          <p:nvPr/>
        </p:nvPicPr>
        <p:blipFill>
          <a:blip r:embed="rId2"/>
          <a:stretch>
            <a:fillRect/>
          </a:stretch>
        </p:blipFill>
        <p:spPr>
          <a:xfrm>
            <a:off x="9501187" y="82272"/>
            <a:ext cx="2625644" cy="1877157"/>
          </a:xfrm>
          <a:prstGeom prst="rect">
            <a:avLst/>
          </a:prstGeom>
        </p:spPr>
      </p:pic>
      <p:pic>
        <p:nvPicPr>
          <p:cNvPr id="5" name="Picture 4">
            <a:extLst>
              <a:ext uri="{FF2B5EF4-FFF2-40B4-BE49-F238E27FC236}">
                <a16:creationId xmlns:a16="http://schemas.microsoft.com/office/drawing/2014/main" id="{178359DD-EB91-42FE-A1A4-182B92E21253}"/>
              </a:ext>
            </a:extLst>
          </p:cNvPr>
          <p:cNvPicPr>
            <a:picLocks noChangeAspect="1"/>
          </p:cNvPicPr>
          <p:nvPr/>
        </p:nvPicPr>
        <p:blipFill>
          <a:blip r:embed="rId3"/>
          <a:stretch>
            <a:fillRect/>
          </a:stretch>
        </p:blipFill>
        <p:spPr>
          <a:xfrm rot="600478">
            <a:off x="9733104" y="3469822"/>
            <a:ext cx="2152650" cy="2857500"/>
          </a:xfrm>
          <a:prstGeom prst="rect">
            <a:avLst/>
          </a:prstGeom>
        </p:spPr>
      </p:pic>
      <p:pic>
        <p:nvPicPr>
          <p:cNvPr id="6" name="Picture 5">
            <a:extLst>
              <a:ext uri="{FF2B5EF4-FFF2-40B4-BE49-F238E27FC236}">
                <a16:creationId xmlns:a16="http://schemas.microsoft.com/office/drawing/2014/main" id="{D181CBAB-4C73-4A56-9716-7D7CF4BF42E8}"/>
              </a:ext>
            </a:extLst>
          </p:cNvPr>
          <p:cNvPicPr>
            <a:picLocks noChangeAspect="1"/>
          </p:cNvPicPr>
          <p:nvPr/>
        </p:nvPicPr>
        <p:blipFill>
          <a:blip r:embed="rId4"/>
          <a:stretch>
            <a:fillRect/>
          </a:stretch>
        </p:blipFill>
        <p:spPr>
          <a:xfrm>
            <a:off x="390674" y="1421303"/>
            <a:ext cx="9028959" cy="4962574"/>
          </a:xfrm>
          <a:prstGeom prst="rect">
            <a:avLst/>
          </a:prstGeom>
        </p:spPr>
      </p:pic>
    </p:spTree>
    <p:extLst>
      <p:ext uri="{BB962C8B-B14F-4D97-AF65-F5344CB8AC3E}">
        <p14:creationId xmlns:p14="http://schemas.microsoft.com/office/powerpoint/2010/main" val="2938030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1AA9C-481E-47AC-A732-FF94A1F34AC1}"/>
              </a:ext>
            </a:extLst>
          </p:cNvPr>
          <p:cNvSpPr txBox="1">
            <a:spLocks/>
          </p:cNvSpPr>
          <p:nvPr/>
        </p:nvSpPr>
        <p:spPr>
          <a:xfrm>
            <a:off x="436579" y="415044"/>
            <a:ext cx="8911687" cy="128089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latin typeface="Comic Sans MS" panose="030F0702030302020204" pitchFamily="66" charset="0"/>
              </a:rPr>
              <a:t>RWI</a:t>
            </a:r>
            <a:r>
              <a:rPr lang="en-GB"/>
              <a:t> </a:t>
            </a:r>
            <a:endParaRPr lang="en-GB" dirty="0"/>
          </a:p>
        </p:txBody>
      </p:sp>
      <p:pic>
        <p:nvPicPr>
          <p:cNvPr id="4" name="Picture 3">
            <a:extLst>
              <a:ext uri="{FF2B5EF4-FFF2-40B4-BE49-F238E27FC236}">
                <a16:creationId xmlns:a16="http://schemas.microsoft.com/office/drawing/2014/main" id="{73F2F9A4-A84F-4247-A93B-EA9C64E81F68}"/>
              </a:ext>
            </a:extLst>
          </p:cNvPr>
          <p:cNvPicPr>
            <a:picLocks noChangeAspect="1"/>
          </p:cNvPicPr>
          <p:nvPr/>
        </p:nvPicPr>
        <p:blipFill>
          <a:blip r:embed="rId2"/>
          <a:stretch>
            <a:fillRect/>
          </a:stretch>
        </p:blipFill>
        <p:spPr>
          <a:xfrm rot="794365">
            <a:off x="8963745" y="597793"/>
            <a:ext cx="3227458" cy="2705100"/>
          </a:xfrm>
          <a:prstGeom prst="rect">
            <a:avLst/>
          </a:prstGeom>
        </p:spPr>
      </p:pic>
      <p:pic>
        <p:nvPicPr>
          <p:cNvPr id="5" name="Picture 4">
            <a:extLst>
              <a:ext uri="{FF2B5EF4-FFF2-40B4-BE49-F238E27FC236}">
                <a16:creationId xmlns:a16="http://schemas.microsoft.com/office/drawing/2014/main" id="{E535645E-8AFF-4345-B774-C233F57276D5}"/>
              </a:ext>
            </a:extLst>
          </p:cNvPr>
          <p:cNvPicPr>
            <a:picLocks noChangeAspect="1"/>
          </p:cNvPicPr>
          <p:nvPr/>
        </p:nvPicPr>
        <p:blipFill>
          <a:blip r:embed="rId3"/>
          <a:stretch>
            <a:fillRect/>
          </a:stretch>
        </p:blipFill>
        <p:spPr>
          <a:xfrm>
            <a:off x="0" y="1157746"/>
            <a:ext cx="9150889" cy="5700254"/>
          </a:xfrm>
          <a:prstGeom prst="rect">
            <a:avLst/>
          </a:prstGeom>
        </p:spPr>
      </p:pic>
      <p:pic>
        <p:nvPicPr>
          <p:cNvPr id="6" name="Picture 5">
            <a:extLst>
              <a:ext uri="{FF2B5EF4-FFF2-40B4-BE49-F238E27FC236}">
                <a16:creationId xmlns:a16="http://schemas.microsoft.com/office/drawing/2014/main" id="{73CAD07B-E1D5-4753-BC09-644358A4CBB3}"/>
              </a:ext>
            </a:extLst>
          </p:cNvPr>
          <p:cNvPicPr>
            <a:picLocks noChangeAspect="1"/>
          </p:cNvPicPr>
          <p:nvPr/>
        </p:nvPicPr>
        <p:blipFill>
          <a:blip r:embed="rId4"/>
          <a:stretch>
            <a:fillRect/>
          </a:stretch>
        </p:blipFill>
        <p:spPr>
          <a:xfrm>
            <a:off x="9150889" y="4492890"/>
            <a:ext cx="2853175" cy="2322777"/>
          </a:xfrm>
          <a:prstGeom prst="rect">
            <a:avLst/>
          </a:prstGeom>
        </p:spPr>
      </p:pic>
      <p:pic>
        <p:nvPicPr>
          <p:cNvPr id="7" name="Picture 6">
            <a:extLst>
              <a:ext uri="{FF2B5EF4-FFF2-40B4-BE49-F238E27FC236}">
                <a16:creationId xmlns:a16="http://schemas.microsoft.com/office/drawing/2014/main" id="{47098A6D-9846-4422-8565-F2127D2F0BBB}"/>
              </a:ext>
            </a:extLst>
          </p:cNvPr>
          <p:cNvPicPr>
            <a:picLocks noChangeAspect="1"/>
          </p:cNvPicPr>
          <p:nvPr/>
        </p:nvPicPr>
        <p:blipFill>
          <a:blip r:embed="rId5"/>
          <a:stretch>
            <a:fillRect/>
          </a:stretch>
        </p:blipFill>
        <p:spPr>
          <a:xfrm>
            <a:off x="10531882" y="3545222"/>
            <a:ext cx="1542422" cy="1810669"/>
          </a:xfrm>
          <a:prstGeom prst="rect">
            <a:avLst/>
          </a:prstGeom>
        </p:spPr>
      </p:pic>
    </p:spTree>
    <p:extLst>
      <p:ext uri="{BB962C8B-B14F-4D97-AF65-F5344CB8AC3E}">
        <p14:creationId xmlns:p14="http://schemas.microsoft.com/office/powerpoint/2010/main" val="711510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FFE33-E60D-4D47-B316-123066A811A4}"/>
              </a:ext>
            </a:extLst>
          </p:cNvPr>
          <p:cNvSpPr txBox="1">
            <a:spLocks/>
          </p:cNvSpPr>
          <p:nvPr/>
        </p:nvSpPr>
        <p:spPr>
          <a:xfrm>
            <a:off x="2138600" y="216620"/>
            <a:ext cx="8911687" cy="128089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latin typeface="Comic Sans MS" panose="030F0702030302020204" pitchFamily="66" charset="0"/>
              </a:rPr>
              <a:t>Ways to support your child with reading at home.</a:t>
            </a:r>
            <a:endParaRPr lang="en-GB"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CE455805-D2ED-4D97-BA66-4320828C965C}"/>
              </a:ext>
            </a:extLst>
          </p:cNvPr>
          <p:cNvSpPr txBox="1">
            <a:spLocks/>
          </p:cNvSpPr>
          <p:nvPr/>
        </p:nvSpPr>
        <p:spPr>
          <a:xfrm>
            <a:off x="1992312" y="1701209"/>
            <a:ext cx="8915400" cy="412111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1600" dirty="0">
                <a:latin typeface="Comic Sans MS" panose="030F0702030302020204" pitchFamily="66" charset="0"/>
              </a:rPr>
              <a:t>Each week your child will bring home at least two books. </a:t>
            </a:r>
          </a:p>
          <a:p>
            <a:r>
              <a:rPr lang="en-GB" sz="1600" dirty="0">
                <a:latin typeface="Comic Sans MS" panose="030F0702030302020204" pitchFamily="66" charset="0"/>
              </a:rPr>
              <a:t>One book will be from our book corners that you can share and read together. It is not expected that your child will be  able to read these independently but will enjoy sharing a story with you for pleasure. </a:t>
            </a:r>
          </a:p>
          <a:p>
            <a:r>
              <a:rPr lang="en-GB" sz="1600" dirty="0">
                <a:latin typeface="Comic Sans MS" panose="030F0702030302020204" pitchFamily="66" charset="0"/>
              </a:rPr>
              <a:t>In addition they will bring home a colour banded book that they will read to you. This is practised daily for at least 15 minutes and a comment made in the reading journal.</a:t>
            </a:r>
          </a:p>
          <a:p>
            <a:r>
              <a:rPr lang="en-GB" sz="1600" dirty="0">
                <a:latin typeface="Comic Sans MS" panose="030F0702030302020204" pitchFamily="66" charset="0"/>
              </a:rPr>
              <a:t>The reading journal will be checked each day by the class teacher to check children are engaging and practising reading at home. </a:t>
            </a:r>
          </a:p>
          <a:p>
            <a:r>
              <a:rPr lang="en-GB" sz="1600" dirty="0">
                <a:latin typeface="Comic Sans MS" panose="030F0702030302020204" pitchFamily="66" charset="0"/>
              </a:rPr>
              <a:t>At the end of the week they will bring home a RWI book that they will be excited to read to you at home as they will have been practising this during the week.</a:t>
            </a:r>
          </a:p>
          <a:p>
            <a:r>
              <a:rPr lang="en-GB" sz="1600" dirty="0">
                <a:latin typeface="Comic Sans MS" panose="030F0702030302020204" pitchFamily="66" charset="0"/>
              </a:rPr>
              <a:t>Taking your child regularly to the library is a wonderful opportunity to improving their reading. Here they can select books that interest and excite them and develop their passion for reading. </a:t>
            </a:r>
          </a:p>
          <a:p>
            <a:r>
              <a:rPr lang="en-GB" sz="1600" dirty="0">
                <a:latin typeface="Comic Sans MS" panose="030F0702030302020204" pitchFamily="66" charset="0"/>
              </a:rPr>
              <a:t>Read with me  every Friday. You will receive an e mail with the start day shortly.</a:t>
            </a:r>
          </a:p>
          <a:p>
            <a:pPr marL="0" indent="0">
              <a:buFont typeface="Wingdings 3" charset="2"/>
              <a:buNone/>
            </a:pPr>
            <a:endParaRPr lang="en-GB" sz="1600" dirty="0">
              <a:latin typeface="Comic Sans MS" panose="030F0702030302020204" pitchFamily="66" charset="0"/>
            </a:endParaRPr>
          </a:p>
        </p:txBody>
      </p:sp>
      <p:pic>
        <p:nvPicPr>
          <p:cNvPr id="4" name="Picture 2" descr="50 Best Children's Books of All-Time - Popular Stories &amp; Books for Kids">
            <a:extLst>
              <a:ext uri="{FF2B5EF4-FFF2-40B4-BE49-F238E27FC236}">
                <a16:creationId xmlns:a16="http://schemas.microsoft.com/office/drawing/2014/main" id="{91FC636E-324D-47CD-8D6C-A04D8D08D7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15531">
            <a:off x="-74678" y="452409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40BA1DA-C0DF-4A48-8C3D-9258316968A9}"/>
              </a:ext>
            </a:extLst>
          </p:cNvPr>
          <p:cNvPicPr>
            <a:picLocks noChangeAspect="1"/>
          </p:cNvPicPr>
          <p:nvPr/>
        </p:nvPicPr>
        <p:blipFill>
          <a:blip r:embed="rId3"/>
          <a:stretch>
            <a:fillRect/>
          </a:stretch>
        </p:blipFill>
        <p:spPr>
          <a:xfrm rot="1158833">
            <a:off x="9471639" y="659"/>
            <a:ext cx="2446890" cy="2070036"/>
          </a:xfrm>
          <a:prstGeom prst="rect">
            <a:avLst/>
          </a:prstGeom>
        </p:spPr>
      </p:pic>
      <p:pic>
        <p:nvPicPr>
          <p:cNvPr id="6" name="Picture 5">
            <a:extLst>
              <a:ext uri="{FF2B5EF4-FFF2-40B4-BE49-F238E27FC236}">
                <a16:creationId xmlns:a16="http://schemas.microsoft.com/office/drawing/2014/main" id="{4F6C9B6A-E9A8-4FEA-8346-590ED19DFE82}"/>
              </a:ext>
            </a:extLst>
          </p:cNvPr>
          <p:cNvPicPr>
            <a:picLocks noChangeAspect="1"/>
          </p:cNvPicPr>
          <p:nvPr/>
        </p:nvPicPr>
        <p:blipFill>
          <a:blip r:embed="rId4"/>
          <a:stretch>
            <a:fillRect/>
          </a:stretch>
        </p:blipFill>
        <p:spPr>
          <a:xfrm rot="20439559">
            <a:off x="296799" y="367097"/>
            <a:ext cx="1400175" cy="1676400"/>
          </a:xfrm>
          <a:prstGeom prst="rect">
            <a:avLst/>
          </a:prstGeom>
        </p:spPr>
      </p:pic>
      <p:pic>
        <p:nvPicPr>
          <p:cNvPr id="7" name="Picture 6">
            <a:extLst>
              <a:ext uri="{FF2B5EF4-FFF2-40B4-BE49-F238E27FC236}">
                <a16:creationId xmlns:a16="http://schemas.microsoft.com/office/drawing/2014/main" id="{F7D63254-0FE3-4DDF-9BE8-DBFD8DFE9F8D}"/>
              </a:ext>
            </a:extLst>
          </p:cNvPr>
          <p:cNvPicPr>
            <a:picLocks noChangeAspect="1"/>
          </p:cNvPicPr>
          <p:nvPr/>
        </p:nvPicPr>
        <p:blipFill>
          <a:blip r:embed="rId5"/>
          <a:stretch>
            <a:fillRect/>
          </a:stretch>
        </p:blipFill>
        <p:spPr>
          <a:xfrm rot="483728">
            <a:off x="10737119" y="4659564"/>
            <a:ext cx="1579562" cy="1955032"/>
          </a:xfrm>
          <a:prstGeom prst="rect">
            <a:avLst/>
          </a:prstGeom>
        </p:spPr>
      </p:pic>
    </p:spTree>
    <p:extLst>
      <p:ext uri="{BB962C8B-B14F-4D97-AF65-F5344CB8AC3E}">
        <p14:creationId xmlns:p14="http://schemas.microsoft.com/office/powerpoint/2010/main" val="73532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1331A-5E4F-4420-82AE-562D04BE0AC3}"/>
              </a:ext>
            </a:extLst>
          </p:cNvPr>
          <p:cNvSpPr txBox="1">
            <a:spLocks/>
          </p:cNvSpPr>
          <p:nvPr/>
        </p:nvSpPr>
        <p:spPr>
          <a:xfrm>
            <a:off x="-14073" y="139192"/>
            <a:ext cx="9731279" cy="1280890"/>
          </a:xfrm>
          <a:prstGeom prst="rect">
            <a:avLst/>
          </a:prstGeom>
        </p:spPr>
        <p:txBody>
          <a:bodyPr>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a:latin typeface="Comic Sans MS" panose="030F0702030302020204" pitchFamily="66" charset="0"/>
              </a:rPr>
              <a:t>Reading journals</a:t>
            </a:r>
            <a:br>
              <a:rPr lang="en-GB" b="1" dirty="0">
                <a:latin typeface="Comic Sans MS" panose="030F0702030302020204" pitchFamily="66" charset="0"/>
              </a:rPr>
            </a:br>
            <a:r>
              <a:rPr lang="en-GB" sz="2000" dirty="0">
                <a:latin typeface="Comic Sans MS" panose="030F0702030302020204" pitchFamily="66" charset="0"/>
              </a:rPr>
              <a:t>The reading journal will be checked every morning to check that your child has read at home and that it has been signed by an adult. Rewards are given each week to children who have read daily at home. </a:t>
            </a:r>
            <a:r>
              <a:rPr lang="en-GB" sz="2000" b="1" dirty="0">
                <a:latin typeface="Comic Sans MS" panose="030F0702030302020204" pitchFamily="66" charset="0"/>
              </a:rPr>
              <a:t> </a:t>
            </a:r>
          </a:p>
        </p:txBody>
      </p:sp>
      <p:pic>
        <p:nvPicPr>
          <p:cNvPr id="3" name="Content Placeholder 3">
            <a:extLst>
              <a:ext uri="{FF2B5EF4-FFF2-40B4-BE49-F238E27FC236}">
                <a16:creationId xmlns:a16="http://schemas.microsoft.com/office/drawing/2014/main" id="{F078D529-3DCA-41E4-BEE7-991A2A33295B}"/>
              </a:ext>
            </a:extLst>
          </p:cNvPr>
          <p:cNvPicPr>
            <a:picLocks/>
          </p:cNvPicPr>
          <p:nvPr/>
        </p:nvPicPr>
        <p:blipFill>
          <a:blip r:embed="rId2"/>
          <a:stretch>
            <a:fillRect/>
          </a:stretch>
        </p:blipFill>
        <p:spPr>
          <a:xfrm>
            <a:off x="1674564" y="1666050"/>
            <a:ext cx="6656949" cy="2994941"/>
          </a:xfrm>
          <a:prstGeom prst="rect">
            <a:avLst/>
          </a:prstGeom>
        </p:spPr>
      </p:pic>
      <p:pic>
        <p:nvPicPr>
          <p:cNvPr id="4" name="Picture 3">
            <a:extLst>
              <a:ext uri="{FF2B5EF4-FFF2-40B4-BE49-F238E27FC236}">
                <a16:creationId xmlns:a16="http://schemas.microsoft.com/office/drawing/2014/main" id="{62919412-173F-4AC5-8B5F-F3A3FCBBF982}"/>
              </a:ext>
            </a:extLst>
          </p:cNvPr>
          <p:cNvPicPr>
            <a:picLocks noChangeAspect="1"/>
          </p:cNvPicPr>
          <p:nvPr/>
        </p:nvPicPr>
        <p:blipFill>
          <a:blip r:embed="rId3"/>
          <a:stretch>
            <a:fillRect/>
          </a:stretch>
        </p:blipFill>
        <p:spPr>
          <a:xfrm rot="600478">
            <a:off x="8773062" y="1638182"/>
            <a:ext cx="2152650" cy="2857500"/>
          </a:xfrm>
          <a:prstGeom prst="rect">
            <a:avLst/>
          </a:prstGeom>
        </p:spPr>
      </p:pic>
      <p:sp>
        <p:nvSpPr>
          <p:cNvPr id="5" name="TextBox 4">
            <a:extLst>
              <a:ext uri="{FF2B5EF4-FFF2-40B4-BE49-F238E27FC236}">
                <a16:creationId xmlns:a16="http://schemas.microsoft.com/office/drawing/2014/main" id="{2DA07D1A-78D1-4B4E-AA3B-BCC472CAACA5}"/>
              </a:ext>
            </a:extLst>
          </p:cNvPr>
          <p:cNvSpPr txBox="1"/>
          <p:nvPr/>
        </p:nvSpPr>
        <p:spPr>
          <a:xfrm>
            <a:off x="280935" y="4960106"/>
            <a:ext cx="10876695" cy="369332"/>
          </a:xfrm>
          <a:prstGeom prst="rect">
            <a:avLst/>
          </a:prstGeom>
          <a:noFill/>
        </p:spPr>
        <p:txBody>
          <a:bodyPr wrap="none" rtlCol="0">
            <a:spAutoFit/>
          </a:bodyPr>
          <a:lstStyle/>
          <a:p>
            <a:r>
              <a:rPr lang="en-GB" dirty="0">
                <a:latin typeface="Comic Sans MS" panose="030F0702030302020204" pitchFamily="66" charset="0"/>
              </a:rPr>
              <a:t>Your child’s reading target will also be in the journal so that they can practise this target at home</a:t>
            </a:r>
            <a:r>
              <a:rPr lang="en-GB" dirty="0"/>
              <a:t>. </a:t>
            </a:r>
          </a:p>
        </p:txBody>
      </p:sp>
      <p:sp>
        <p:nvSpPr>
          <p:cNvPr id="6" name="TextBox 5">
            <a:extLst>
              <a:ext uri="{FF2B5EF4-FFF2-40B4-BE49-F238E27FC236}">
                <a16:creationId xmlns:a16="http://schemas.microsoft.com/office/drawing/2014/main" id="{EC35030F-9E84-46A0-B987-AD817E7BEA10}"/>
              </a:ext>
            </a:extLst>
          </p:cNvPr>
          <p:cNvSpPr txBox="1"/>
          <p:nvPr/>
        </p:nvSpPr>
        <p:spPr>
          <a:xfrm>
            <a:off x="280935" y="5813961"/>
            <a:ext cx="10952037" cy="646331"/>
          </a:xfrm>
          <a:prstGeom prst="rect">
            <a:avLst/>
          </a:prstGeom>
          <a:noFill/>
        </p:spPr>
        <p:txBody>
          <a:bodyPr wrap="none" rtlCol="0">
            <a:spAutoFit/>
          </a:bodyPr>
          <a:lstStyle/>
          <a:p>
            <a:r>
              <a:rPr lang="en-GB" dirty="0">
                <a:latin typeface="Comic Sans MS" panose="030F0702030302020204" pitchFamily="66" charset="0"/>
              </a:rPr>
              <a:t>In the reading journal you will find useful questions to ask your child as well as sounds and words to </a:t>
            </a:r>
          </a:p>
          <a:p>
            <a:r>
              <a:rPr lang="en-GB" dirty="0">
                <a:latin typeface="Comic Sans MS" panose="030F0702030302020204" pitchFamily="66" charset="0"/>
              </a:rPr>
              <a:t>practise. </a:t>
            </a:r>
          </a:p>
        </p:txBody>
      </p:sp>
    </p:spTree>
    <p:extLst>
      <p:ext uri="{BB962C8B-B14F-4D97-AF65-F5344CB8AC3E}">
        <p14:creationId xmlns:p14="http://schemas.microsoft.com/office/powerpoint/2010/main" val="422782401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648</TotalTime>
  <Words>796</Words>
  <Application>Microsoft Office PowerPoint</Application>
  <PresentationFormat>Widescreen</PresentationFormat>
  <Paragraphs>66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Comic Sans MS</vt:lpstr>
      <vt:lpstr>Trebuchet MS</vt:lpstr>
      <vt:lpstr>Wingdings 3</vt:lpstr>
      <vt:lpstr>Facet</vt:lpstr>
      <vt:lpstr>Welcome to Year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1</dc:title>
  <dc:creator>CRoult@MYSP.mayesparkprimaryschool.org.uk</dc:creator>
  <cp:lastModifiedBy>CIge@MYSP.mayesparkprimaryschool.org.uk</cp:lastModifiedBy>
  <cp:revision>27</cp:revision>
  <dcterms:created xsi:type="dcterms:W3CDTF">2021-09-05T11:44:48Z</dcterms:created>
  <dcterms:modified xsi:type="dcterms:W3CDTF">2024-09-19T08:20:09Z</dcterms:modified>
</cp:coreProperties>
</file>