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64" r:id="rId3"/>
    <p:sldId id="265" r:id="rId4"/>
    <p:sldId id="270" r:id="rId5"/>
    <p:sldId id="257" r:id="rId6"/>
    <p:sldId id="258" r:id="rId7"/>
    <p:sldId id="259" r:id="rId8"/>
    <p:sldId id="260" r:id="rId9"/>
    <p:sldId id="261" r:id="rId10"/>
    <p:sldId id="262" r:id="rId11"/>
    <p:sldId id="271" r:id="rId12"/>
    <p:sldId id="274" r:id="rId13"/>
    <p:sldId id="266" r:id="rId14"/>
    <p:sldId id="272" r:id="rId15"/>
    <p:sldId id="267"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1713" autoAdjust="0"/>
  </p:normalViewPr>
  <p:slideViewPr>
    <p:cSldViewPr snapToGrid="0">
      <p:cViewPr varScale="1">
        <p:scale>
          <a:sx n="105" d="100"/>
          <a:sy n="105"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803B-698D-4B37-ACAE-A754954DCE9B}" type="datetimeFigureOut">
              <a:rPr lang="en-GB" smtClean="0"/>
              <a:t>19/09/2024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A93FE-2101-4EA8-A098-32772F32AA72}" type="slidenum">
              <a:rPr lang="en-GB" smtClean="0"/>
              <a:t>‹#›</a:t>
            </a:fld>
            <a:endParaRPr lang="en-GB"/>
          </a:p>
        </p:txBody>
      </p:sp>
    </p:spTree>
    <p:extLst>
      <p:ext uri="{BB962C8B-B14F-4D97-AF65-F5344CB8AC3E}">
        <p14:creationId xmlns:p14="http://schemas.microsoft.com/office/powerpoint/2010/main" val="427050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teachers on video ad the class name they will go by. </a:t>
            </a:r>
          </a:p>
        </p:txBody>
      </p:sp>
      <p:sp>
        <p:nvSpPr>
          <p:cNvPr id="4" name="Slide Number Placeholder 3"/>
          <p:cNvSpPr>
            <a:spLocks noGrp="1"/>
          </p:cNvSpPr>
          <p:nvPr>
            <p:ph type="sldNum" sz="quarter" idx="5"/>
          </p:nvPr>
        </p:nvSpPr>
        <p:spPr/>
        <p:txBody>
          <a:bodyPr/>
          <a:lstStyle/>
          <a:p>
            <a:fld id="{545A93FE-2101-4EA8-A098-32772F32AA72}" type="slidenum">
              <a:rPr lang="en-GB" smtClean="0"/>
              <a:t>1</a:t>
            </a:fld>
            <a:endParaRPr lang="en-GB"/>
          </a:p>
        </p:txBody>
      </p:sp>
    </p:spTree>
    <p:extLst>
      <p:ext uri="{BB962C8B-B14F-4D97-AF65-F5344CB8AC3E}">
        <p14:creationId xmlns:p14="http://schemas.microsoft.com/office/powerpoint/2010/main" val="1542336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to support the development of the mental fluency skills that underpin much of the mathematics curriculum children will be working on a specific maths target each term.. Parents will be informed of this target with the big picture and there will be ways you can support your child on the target sheet. It is important your child practises regularly so that they can recall these facts instantly. This term we are working on ……</a:t>
            </a:r>
          </a:p>
          <a:p>
            <a:endParaRPr lang="en-GB" dirty="0"/>
          </a:p>
        </p:txBody>
      </p:sp>
      <p:sp>
        <p:nvSpPr>
          <p:cNvPr id="4" name="Slide Number Placeholder 3"/>
          <p:cNvSpPr>
            <a:spLocks noGrp="1"/>
          </p:cNvSpPr>
          <p:nvPr>
            <p:ph type="sldNum" sz="quarter" idx="5"/>
          </p:nvPr>
        </p:nvSpPr>
        <p:spPr/>
        <p:txBody>
          <a:bodyPr/>
          <a:lstStyle/>
          <a:p>
            <a:fld id="{545A93FE-2101-4EA8-A098-32772F32AA72}" type="slidenum">
              <a:rPr lang="en-GB" smtClean="0"/>
              <a:t>12</a:t>
            </a:fld>
            <a:endParaRPr lang="en-GB"/>
          </a:p>
        </p:txBody>
      </p:sp>
    </p:spTree>
    <p:extLst>
      <p:ext uri="{BB962C8B-B14F-4D97-AF65-F5344CB8AC3E}">
        <p14:creationId xmlns:p14="http://schemas.microsoft.com/office/powerpoint/2010/main" val="954168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Bring each day, hoping to go back to visits     JUMPERS names</a:t>
            </a:r>
          </a:p>
        </p:txBody>
      </p:sp>
      <p:sp>
        <p:nvSpPr>
          <p:cNvPr id="4" name="Slide Number Placeholder 3"/>
          <p:cNvSpPr>
            <a:spLocks noGrp="1"/>
          </p:cNvSpPr>
          <p:nvPr>
            <p:ph type="sldNum" sz="quarter" idx="5"/>
          </p:nvPr>
        </p:nvSpPr>
        <p:spPr/>
        <p:txBody>
          <a:bodyPr/>
          <a:lstStyle/>
          <a:p>
            <a:fld id="{545A93FE-2101-4EA8-A098-32772F32AA72}" type="slidenum">
              <a:rPr lang="en-GB" smtClean="0"/>
              <a:t>13</a:t>
            </a:fld>
            <a:endParaRPr lang="en-GB"/>
          </a:p>
        </p:txBody>
      </p:sp>
    </p:spTree>
    <p:extLst>
      <p:ext uri="{BB962C8B-B14F-4D97-AF65-F5344CB8AC3E}">
        <p14:creationId xmlns:p14="http://schemas.microsoft.com/office/powerpoint/2010/main" val="3640678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Google classroom, English maths spellings, take photo  starts 13</a:t>
            </a:r>
            <a:r>
              <a:rPr lang="en-GB" baseline="30000" dirty="0"/>
              <a:t>th</a:t>
            </a:r>
            <a:r>
              <a:rPr lang="en-GB" dirty="0"/>
              <a:t> sept. </a:t>
            </a:r>
          </a:p>
          <a:p>
            <a:endParaRPr lang="en-GB" dirty="0"/>
          </a:p>
          <a:p>
            <a:r>
              <a:rPr lang="en-GB" dirty="0"/>
              <a:t>Complete in yellow home work books. </a:t>
            </a:r>
          </a:p>
        </p:txBody>
      </p:sp>
      <p:sp>
        <p:nvSpPr>
          <p:cNvPr id="4" name="Slide Number Placeholder 3"/>
          <p:cNvSpPr>
            <a:spLocks noGrp="1"/>
          </p:cNvSpPr>
          <p:nvPr>
            <p:ph type="sldNum" sz="quarter" idx="5"/>
          </p:nvPr>
        </p:nvSpPr>
        <p:spPr/>
        <p:txBody>
          <a:bodyPr/>
          <a:lstStyle/>
          <a:p>
            <a:fld id="{545A93FE-2101-4EA8-A098-32772F32AA72}" type="slidenum">
              <a:rPr lang="en-GB" smtClean="0"/>
              <a:t>15</a:t>
            </a:fld>
            <a:endParaRPr lang="en-GB"/>
          </a:p>
        </p:txBody>
      </p:sp>
    </p:spTree>
    <p:extLst>
      <p:ext uri="{BB962C8B-B14F-4D97-AF65-F5344CB8AC3E}">
        <p14:creationId xmlns:p14="http://schemas.microsoft.com/office/powerpoint/2010/main" val="229861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LTP is available on website    </a:t>
            </a:r>
          </a:p>
        </p:txBody>
      </p:sp>
      <p:sp>
        <p:nvSpPr>
          <p:cNvPr id="4" name="Slide Number Placeholder 3"/>
          <p:cNvSpPr>
            <a:spLocks noGrp="1"/>
          </p:cNvSpPr>
          <p:nvPr>
            <p:ph type="sldNum" sz="quarter" idx="5"/>
          </p:nvPr>
        </p:nvSpPr>
        <p:spPr/>
        <p:txBody>
          <a:bodyPr/>
          <a:lstStyle/>
          <a:p>
            <a:fld id="{545A93FE-2101-4EA8-A098-32772F32AA72}" type="slidenum">
              <a:rPr lang="en-GB" smtClean="0"/>
              <a:t>2</a:t>
            </a:fld>
            <a:endParaRPr lang="en-GB"/>
          </a:p>
        </p:txBody>
      </p:sp>
    </p:spTree>
    <p:extLst>
      <p:ext uri="{BB962C8B-B14F-4D97-AF65-F5344CB8AC3E}">
        <p14:creationId xmlns:p14="http://schemas.microsoft.com/office/powerpoint/2010/main" val="5326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half term children will get a medium term plan.   Educational visits,</a:t>
            </a:r>
          </a:p>
        </p:txBody>
      </p:sp>
      <p:sp>
        <p:nvSpPr>
          <p:cNvPr id="4" name="Slide Number Placeholder 3"/>
          <p:cNvSpPr>
            <a:spLocks noGrp="1"/>
          </p:cNvSpPr>
          <p:nvPr>
            <p:ph type="sldNum" sz="quarter" idx="5"/>
          </p:nvPr>
        </p:nvSpPr>
        <p:spPr/>
        <p:txBody>
          <a:bodyPr/>
          <a:lstStyle/>
          <a:p>
            <a:fld id="{545A93FE-2101-4EA8-A098-32772F32AA72}" type="slidenum">
              <a:rPr lang="en-GB" smtClean="0"/>
              <a:t>3</a:t>
            </a:fld>
            <a:endParaRPr lang="en-GB"/>
          </a:p>
        </p:txBody>
      </p:sp>
    </p:spTree>
    <p:extLst>
      <p:ext uri="{BB962C8B-B14F-4D97-AF65-F5344CB8AC3E}">
        <p14:creationId xmlns:p14="http://schemas.microsoft.com/office/powerpoint/2010/main" val="113864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5A93FE-2101-4EA8-A098-32772F32AA72}" type="slidenum">
              <a:rPr lang="en-GB" smtClean="0"/>
              <a:t>4</a:t>
            </a:fld>
            <a:endParaRPr lang="en-GB"/>
          </a:p>
        </p:txBody>
      </p:sp>
    </p:spTree>
    <p:extLst>
      <p:ext uri="{BB962C8B-B14F-4D97-AF65-F5344CB8AC3E}">
        <p14:creationId xmlns:p14="http://schemas.microsoft.com/office/powerpoint/2010/main" val="70361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photos of book corners.</a:t>
            </a:r>
          </a:p>
        </p:txBody>
      </p:sp>
      <p:sp>
        <p:nvSpPr>
          <p:cNvPr id="4" name="Slide Number Placeholder 3"/>
          <p:cNvSpPr>
            <a:spLocks noGrp="1"/>
          </p:cNvSpPr>
          <p:nvPr>
            <p:ph type="sldNum" sz="quarter" idx="5"/>
          </p:nvPr>
        </p:nvSpPr>
        <p:spPr/>
        <p:txBody>
          <a:bodyPr/>
          <a:lstStyle/>
          <a:p>
            <a:fld id="{545A93FE-2101-4EA8-A098-32772F32AA72}" type="slidenum">
              <a:rPr lang="en-GB" smtClean="0"/>
              <a:t>5</a:t>
            </a:fld>
            <a:endParaRPr lang="en-GB"/>
          </a:p>
        </p:txBody>
      </p:sp>
    </p:spTree>
    <p:extLst>
      <p:ext uri="{BB962C8B-B14F-4D97-AF65-F5344CB8AC3E}">
        <p14:creationId xmlns:p14="http://schemas.microsoft.com/office/powerpoint/2010/main" val="3068482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a:t>
            </a:r>
          </a:p>
        </p:txBody>
      </p:sp>
      <p:sp>
        <p:nvSpPr>
          <p:cNvPr id="4" name="Slide Number Placeholder 3"/>
          <p:cNvSpPr>
            <a:spLocks noGrp="1"/>
          </p:cNvSpPr>
          <p:nvPr>
            <p:ph type="sldNum" sz="quarter" idx="5"/>
          </p:nvPr>
        </p:nvSpPr>
        <p:spPr/>
        <p:txBody>
          <a:bodyPr/>
          <a:lstStyle/>
          <a:p>
            <a:fld id="{545A93FE-2101-4EA8-A098-32772F32AA72}" type="slidenum">
              <a:rPr lang="en-GB" smtClean="0"/>
              <a:t>6</a:t>
            </a:fld>
            <a:endParaRPr lang="en-GB"/>
          </a:p>
        </p:txBody>
      </p:sp>
    </p:spTree>
    <p:extLst>
      <p:ext uri="{BB962C8B-B14F-4D97-AF65-F5344CB8AC3E}">
        <p14:creationId xmlns:p14="http://schemas.microsoft.com/office/powerpoint/2010/main" val="23770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journals and an example of the </a:t>
            </a:r>
            <a:r>
              <a:rPr lang="en-GB" dirty="0" err="1"/>
              <a:t>book.s</a:t>
            </a:r>
            <a:endParaRPr lang="en-GB" dirty="0"/>
          </a:p>
        </p:txBody>
      </p:sp>
      <p:sp>
        <p:nvSpPr>
          <p:cNvPr id="4" name="Slide Number Placeholder 3"/>
          <p:cNvSpPr>
            <a:spLocks noGrp="1"/>
          </p:cNvSpPr>
          <p:nvPr>
            <p:ph type="sldNum" sz="quarter" idx="5"/>
          </p:nvPr>
        </p:nvSpPr>
        <p:spPr/>
        <p:txBody>
          <a:bodyPr/>
          <a:lstStyle/>
          <a:p>
            <a:fld id="{545A93FE-2101-4EA8-A098-32772F32AA72}" type="slidenum">
              <a:rPr lang="en-GB" smtClean="0"/>
              <a:t>7</a:t>
            </a:fld>
            <a:endParaRPr lang="en-GB"/>
          </a:p>
        </p:txBody>
      </p:sp>
    </p:spTree>
    <p:extLst>
      <p:ext uri="{BB962C8B-B14F-4D97-AF65-F5344CB8AC3E}">
        <p14:creationId xmlns:p14="http://schemas.microsoft.com/office/powerpoint/2010/main" val="503653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journal and what is inside and how to set it our. Explain the targets. </a:t>
            </a:r>
          </a:p>
        </p:txBody>
      </p:sp>
      <p:sp>
        <p:nvSpPr>
          <p:cNvPr id="4" name="Slide Number Placeholder 3"/>
          <p:cNvSpPr>
            <a:spLocks noGrp="1"/>
          </p:cNvSpPr>
          <p:nvPr>
            <p:ph type="sldNum" sz="quarter" idx="5"/>
          </p:nvPr>
        </p:nvSpPr>
        <p:spPr/>
        <p:txBody>
          <a:bodyPr/>
          <a:lstStyle/>
          <a:p>
            <a:fld id="{545A93FE-2101-4EA8-A098-32772F32AA72}" type="slidenum">
              <a:rPr lang="en-GB" smtClean="0"/>
              <a:t>8</a:t>
            </a:fld>
            <a:endParaRPr lang="en-GB"/>
          </a:p>
        </p:txBody>
      </p:sp>
    </p:spTree>
    <p:extLst>
      <p:ext uri="{BB962C8B-B14F-4D97-AF65-F5344CB8AC3E}">
        <p14:creationId xmlns:p14="http://schemas.microsoft.com/office/powerpoint/2010/main" val="348913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this grid will be in the journals to refer to.</a:t>
            </a:r>
          </a:p>
        </p:txBody>
      </p:sp>
      <p:sp>
        <p:nvSpPr>
          <p:cNvPr id="4" name="Slide Number Placeholder 3"/>
          <p:cNvSpPr>
            <a:spLocks noGrp="1"/>
          </p:cNvSpPr>
          <p:nvPr>
            <p:ph type="sldNum" sz="quarter" idx="5"/>
          </p:nvPr>
        </p:nvSpPr>
        <p:spPr/>
        <p:txBody>
          <a:bodyPr/>
          <a:lstStyle/>
          <a:p>
            <a:fld id="{545A93FE-2101-4EA8-A098-32772F32AA72}" type="slidenum">
              <a:rPr lang="en-GB" smtClean="0"/>
              <a:t>9</a:t>
            </a:fld>
            <a:endParaRPr lang="en-GB"/>
          </a:p>
        </p:txBody>
      </p:sp>
    </p:spTree>
    <p:extLst>
      <p:ext uri="{BB962C8B-B14F-4D97-AF65-F5344CB8AC3E}">
        <p14:creationId xmlns:p14="http://schemas.microsoft.com/office/powerpoint/2010/main" val="221906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19DD85-4232-4178-961C-631A2CD38137}"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244438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19DD85-4232-4178-961C-631A2CD38137}"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273414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19DD85-4232-4178-961C-631A2CD38137}"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B4D177-69A2-418E-A113-5B1EBA387E1D}"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8986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F19DD85-4232-4178-961C-631A2CD38137}"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1075555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F19DD85-4232-4178-961C-631A2CD38137}"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B4D177-69A2-418E-A113-5B1EBA387E1D}"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5858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F19DD85-4232-4178-961C-631A2CD38137}"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2829690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19DD85-4232-4178-961C-631A2CD38137}"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465267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19DD85-4232-4178-961C-631A2CD38137}"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153459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19DD85-4232-4178-961C-631A2CD38137}"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350621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19DD85-4232-4178-961C-631A2CD38137}"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186181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19DD85-4232-4178-961C-631A2CD38137}"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388734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19DD85-4232-4178-961C-631A2CD38137}" type="datetimeFigureOut">
              <a:rPr lang="en-GB" smtClean="0"/>
              <a:t>19/09/2024</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358480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19DD85-4232-4178-961C-631A2CD38137}" type="datetimeFigureOut">
              <a:rPr lang="en-GB" smtClean="0"/>
              <a:t>19/09/2024</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108836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9DD85-4232-4178-961C-631A2CD38137}" type="datetimeFigureOut">
              <a:rPr lang="en-GB" smtClean="0"/>
              <a:t>19/09/2024</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311671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F19DD85-4232-4178-961C-631A2CD38137}"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276237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F19DD85-4232-4178-961C-631A2CD38137}"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427131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F19DD85-4232-4178-961C-631A2CD38137}" type="datetimeFigureOut">
              <a:rPr lang="en-GB" smtClean="0"/>
              <a:t>19/09/2024</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CB4D177-69A2-418E-A113-5B1EBA387E1D}" type="slidenum">
              <a:rPr lang="en-GB" smtClean="0"/>
              <a:t>‹#›</a:t>
            </a:fld>
            <a:endParaRPr lang="en-GB"/>
          </a:p>
        </p:txBody>
      </p:sp>
    </p:spTree>
    <p:extLst>
      <p:ext uri="{BB962C8B-B14F-4D97-AF65-F5344CB8AC3E}">
        <p14:creationId xmlns:p14="http://schemas.microsoft.com/office/powerpoint/2010/main" val="502738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ctgames.com/" TargetMode="External"/><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77C6-CFB1-44E0-989A-3977213CBEFA}"/>
              </a:ext>
            </a:extLst>
          </p:cNvPr>
          <p:cNvSpPr>
            <a:spLocks noGrp="1"/>
          </p:cNvSpPr>
          <p:nvPr>
            <p:ph type="ctrTitle"/>
          </p:nvPr>
        </p:nvSpPr>
        <p:spPr>
          <a:xfrm>
            <a:off x="2420401" y="-89927"/>
            <a:ext cx="8574622" cy="1550974"/>
          </a:xfrm>
        </p:spPr>
        <p:txBody>
          <a:bodyPr>
            <a:normAutofit/>
          </a:bodyPr>
          <a:lstStyle/>
          <a:p>
            <a:r>
              <a:rPr lang="en-GB" sz="7200" dirty="0">
                <a:latin typeface="Comic Sans MS" panose="030F0702030302020204" pitchFamily="66" charset="0"/>
              </a:rPr>
              <a:t>Welcome to Year 2</a:t>
            </a:r>
          </a:p>
        </p:txBody>
      </p:sp>
      <p:pic>
        <p:nvPicPr>
          <p:cNvPr id="4" name="Picture 3">
            <a:extLst>
              <a:ext uri="{FF2B5EF4-FFF2-40B4-BE49-F238E27FC236}">
                <a16:creationId xmlns:a16="http://schemas.microsoft.com/office/drawing/2014/main" id="{FBF87A3E-5D0F-416C-9CBE-9E1463107B43}"/>
              </a:ext>
            </a:extLst>
          </p:cNvPr>
          <p:cNvPicPr>
            <a:picLocks noChangeAspect="1"/>
          </p:cNvPicPr>
          <p:nvPr/>
        </p:nvPicPr>
        <p:blipFill>
          <a:blip r:embed="rId3"/>
          <a:stretch>
            <a:fillRect/>
          </a:stretch>
        </p:blipFill>
        <p:spPr>
          <a:xfrm>
            <a:off x="2879495" y="3559483"/>
            <a:ext cx="1371600" cy="1809750"/>
          </a:xfrm>
          <a:prstGeom prst="rect">
            <a:avLst/>
          </a:prstGeom>
        </p:spPr>
      </p:pic>
      <p:pic>
        <p:nvPicPr>
          <p:cNvPr id="5" name="Picture 4">
            <a:extLst>
              <a:ext uri="{FF2B5EF4-FFF2-40B4-BE49-F238E27FC236}">
                <a16:creationId xmlns:a16="http://schemas.microsoft.com/office/drawing/2014/main" id="{99951AB3-7F49-44AE-AA20-D368D2D08E49}"/>
              </a:ext>
            </a:extLst>
          </p:cNvPr>
          <p:cNvPicPr>
            <a:picLocks noChangeAspect="1"/>
          </p:cNvPicPr>
          <p:nvPr/>
        </p:nvPicPr>
        <p:blipFill>
          <a:blip r:embed="rId4"/>
          <a:stretch>
            <a:fillRect/>
          </a:stretch>
        </p:blipFill>
        <p:spPr>
          <a:xfrm>
            <a:off x="1396465" y="2902258"/>
            <a:ext cx="1333500" cy="1562100"/>
          </a:xfrm>
          <a:prstGeom prst="rect">
            <a:avLst/>
          </a:prstGeom>
        </p:spPr>
      </p:pic>
      <p:sp>
        <p:nvSpPr>
          <p:cNvPr id="6" name="TextBox 5">
            <a:extLst>
              <a:ext uri="{FF2B5EF4-FFF2-40B4-BE49-F238E27FC236}">
                <a16:creationId xmlns:a16="http://schemas.microsoft.com/office/drawing/2014/main" id="{2FF9A091-47A1-4340-AE6C-437F24121586}"/>
              </a:ext>
            </a:extLst>
          </p:cNvPr>
          <p:cNvSpPr txBox="1"/>
          <p:nvPr/>
        </p:nvSpPr>
        <p:spPr>
          <a:xfrm>
            <a:off x="1142647" y="1855848"/>
            <a:ext cx="1975221" cy="923330"/>
          </a:xfrm>
          <a:prstGeom prst="rect">
            <a:avLst/>
          </a:prstGeom>
          <a:noFill/>
          <a:ln>
            <a:solidFill>
              <a:srgbClr val="FF0000"/>
            </a:solidFill>
          </a:ln>
        </p:spPr>
        <p:txBody>
          <a:bodyPr wrap="none" rtlCol="0">
            <a:spAutoFit/>
          </a:bodyPr>
          <a:lstStyle/>
          <a:p>
            <a:r>
              <a:rPr lang="en-GB" b="1" dirty="0">
                <a:solidFill>
                  <a:srgbClr val="FF0000"/>
                </a:solidFill>
                <a:latin typeface="Comic Sans MS" panose="030F0702030302020204" pitchFamily="66" charset="0"/>
              </a:rPr>
              <a:t>Judith Kerr</a:t>
            </a:r>
          </a:p>
          <a:p>
            <a:r>
              <a:rPr lang="en-GB" b="1" dirty="0">
                <a:latin typeface="Comic Sans MS" panose="030F0702030302020204" pitchFamily="66" charset="0"/>
              </a:rPr>
              <a:t>Mrs Kaur</a:t>
            </a:r>
          </a:p>
          <a:p>
            <a:r>
              <a:rPr lang="en-GB" b="1" dirty="0">
                <a:latin typeface="Comic Sans MS" panose="030F0702030302020204" pitchFamily="66" charset="0"/>
              </a:rPr>
              <a:t>Mr Bali (Friday)</a:t>
            </a:r>
          </a:p>
        </p:txBody>
      </p:sp>
      <p:sp>
        <p:nvSpPr>
          <p:cNvPr id="7" name="TextBox 6">
            <a:extLst>
              <a:ext uri="{FF2B5EF4-FFF2-40B4-BE49-F238E27FC236}">
                <a16:creationId xmlns:a16="http://schemas.microsoft.com/office/drawing/2014/main" id="{2B9981FD-082D-4361-8C8C-404FA024D0BD}"/>
              </a:ext>
            </a:extLst>
          </p:cNvPr>
          <p:cNvSpPr txBox="1"/>
          <p:nvPr/>
        </p:nvSpPr>
        <p:spPr>
          <a:xfrm>
            <a:off x="5082000" y="1857299"/>
            <a:ext cx="1526380" cy="923330"/>
          </a:xfrm>
          <a:prstGeom prst="rect">
            <a:avLst/>
          </a:prstGeom>
          <a:noFill/>
          <a:ln>
            <a:solidFill>
              <a:srgbClr val="FF0000"/>
            </a:solidFill>
          </a:ln>
        </p:spPr>
        <p:txBody>
          <a:bodyPr wrap="none" rtlCol="0">
            <a:spAutoFit/>
          </a:bodyPr>
          <a:lstStyle/>
          <a:p>
            <a:r>
              <a:rPr lang="en-GB" b="1" dirty="0">
                <a:solidFill>
                  <a:srgbClr val="FF0000"/>
                </a:solidFill>
                <a:latin typeface="Comic Sans MS" panose="030F0702030302020204" pitchFamily="66" charset="0"/>
              </a:rPr>
              <a:t>Mini Grey</a:t>
            </a:r>
          </a:p>
          <a:p>
            <a:r>
              <a:rPr lang="en-GB" b="1" dirty="0">
                <a:latin typeface="Comic Sans MS" panose="030F0702030302020204" pitchFamily="66" charset="0"/>
              </a:rPr>
              <a:t>Miss Yasmin</a:t>
            </a:r>
          </a:p>
          <a:p>
            <a:endParaRPr lang="en-GB" b="1" dirty="0">
              <a:latin typeface="Comic Sans MS" panose="030F0702030302020204" pitchFamily="66" charset="0"/>
            </a:endParaRPr>
          </a:p>
        </p:txBody>
      </p:sp>
      <p:pic>
        <p:nvPicPr>
          <p:cNvPr id="8" name="Picture 7">
            <a:extLst>
              <a:ext uri="{FF2B5EF4-FFF2-40B4-BE49-F238E27FC236}">
                <a16:creationId xmlns:a16="http://schemas.microsoft.com/office/drawing/2014/main" id="{5E8389AF-774F-4B0C-B0C0-0DC63E20DBCC}"/>
              </a:ext>
            </a:extLst>
          </p:cNvPr>
          <p:cNvPicPr>
            <a:picLocks noChangeAspect="1"/>
          </p:cNvPicPr>
          <p:nvPr/>
        </p:nvPicPr>
        <p:blipFill>
          <a:blip r:embed="rId5"/>
          <a:stretch>
            <a:fillRect/>
          </a:stretch>
        </p:blipFill>
        <p:spPr>
          <a:xfrm>
            <a:off x="5147204" y="3057623"/>
            <a:ext cx="1524000" cy="1552575"/>
          </a:xfrm>
          <a:prstGeom prst="rect">
            <a:avLst/>
          </a:prstGeom>
        </p:spPr>
      </p:pic>
      <p:pic>
        <p:nvPicPr>
          <p:cNvPr id="10" name="Picture 9">
            <a:extLst>
              <a:ext uri="{FF2B5EF4-FFF2-40B4-BE49-F238E27FC236}">
                <a16:creationId xmlns:a16="http://schemas.microsoft.com/office/drawing/2014/main" id="{8969C23F-42AF-4F6A-BB48-B90D0C12C708}"/>
              </a:ext>
            </a:extLst>
          </p:cNvPr>
          <p:cNvPicPr>
            <a:picLocks noChangeAspect="1"/>
          </p:cNvPicPr>
          <p:nvPr/>
        </p:nvPicPr>
        <p:blipFill>
          <a:blip r:embed="rId6"/>
          <a:stretch>
            <a:fillRect/>
          </a:stretch>
        </p:blipFill>
        <p:spPr>
          <a:xfrm>
            <a:off x="6801461" y="3793052"/>
            <a:ext cx="1562100" cy="2089457"/>
          </a:xfrm>
          <a:prstGeom prst="rect">
            <a:avLst/>
          </a:prstGeom>
        </p:spPr>
      </p:pic>
      <p:sp>
        <p:nvSpPr>
          <p:cNvPr id="11" name="TextBox 10">
            <a:extLst>
              <a:ext uri="{FF2B5EF4-FFF2-40B4-BE49-F238E27FC236}">
                <a16:creationId xmlns:a16="http://schemas.microsoft.com/office/drawing/2014/main" id="{ACACC884-E45D-4E30-A6E9-7160298A71F5}"/>
              </a:ext>
            </a:extLst>
          </p:cNvPr>
          <p:cNvSpPr txBox="1"/>
          <p:nvPr/>
        </p:nvSpPr>
        <p:spPr>
          <a:xfrm>
            <a:off x="8354872" y="1842999"/>
            <a:ext cx="2518638" cy="646331"/>
          </a:xfrm>
          <a:prstGeom prst="rect">
            <a:avLst/>
          </a:prstGeom>
          <a:noFill/>
          <a:ln>
            <a:solidFill>
              <a:srgbClr val="FF0000"/>
            </a:solidFill>
          </a:ln>
        </p:spPr>
        <p:txBody>
          <a:bodyPr wrap="none" rtlCol="0">
            <a:spAutoFit/>
          </a:bodyPr>
          <a:lstStyle/>
          <a:p>
            <a:r>
              <a:rPr lang="en-GB" b="1" dirty="0" err="1">
                <a:solidFill>
                  <a:srgbClr val="FF0000"/>
                </a:solidFill>
                <a:latin typeface="Comic Sans MS" panose="030F0702030302020204" pitchFamily="66" charset="0"/>
              </a:rPr>
              <a:t>Radindranath</a:t>
            </a:r>
            <a:r>
              <a:rPr lang="en-GB" b="1" dirty="0">
                <a:solidFill>
                  <a:srgbClr val="FF0000"/>
                </a:solidFill>
                <a:latin typeface="Comic Sans MS" panose="030F0702030302020204" pitchFamily="66" charset="0"/>
              </a:rPr>
              <a:t> Tagore</a:t>
            </a:r>
          </a:p>
          <a:p>
            <a:r>
              <a:rPr lang="en-GB" b="1" dirty="0">
                <a:latin typeface="Comic Sans MS" panose="030F0702030302020204" pitchFamily="66" charset="0"/>
              </a:rPr>
              <a:t>Miss Iqbal</a:t>
            </a:r>
          </a:p>
        </p:txBody>
      </p:sp>
      <p:pic>
        <p:nvPicPr>
          <p:cNvPr id="12" name="Picture 11">
            <a:extLst>
              <a:ext uri="{FF2B5EF4-FFF2-40B4-BE49-F238E27FC236}">
                <a16:creationId xmlns:a16="http://schemas.microsoft.com/office/drawing/2014/main" id="{3F2EF638-F8DC-460C-A90B-A70F30C77EE5}"/>
              </a:ext>
            </a:extLst>
          </p:cNvPr>
          <p:cNvPicPr>
            <a:picLocks noChangeAspect="1"/>
          </p:cNvPicPr>
          <p:nvPr/>
        </p:nvPicPr>
        <p:blipFill>
          <a:blip r:embed="rId7"/>
          <a:stretch>
            <a:fillRect/>
          </a:stretch>
        </p:blipFill>
        <p:spPr>
          <a:xfrm>
            <a:off x="8935565" y="2699018"/>
            <a:ext cx="1357252" cy="1714500"/>
          </a:xfrm>
          <a:prstGeom prst="rect">
            <a:avLst/>
          </a:prstGeom>
        </p:spPr>
      </p:pic>
      <p:pic>
        <p:nvPicPr>
          <p:cNvPr id="13" name="Picture 12">
            <a:extLst>
              <a:ext uri="{FF2B5EF4-FFF2-40B4-BE49-F238E27FC236}">
                <a16:creationId xmlns:a16="http://schemas.microsoft.com/office/drawing/2014/main" id="{6D444B0B-FB99-47FE-AD69-E462EA6410B5}"/>
              </a:ext>
            </a:extLst>
          </p:cNvPr>
          <p:cNvPicPr>
            <a:picLocks noChangeAspect="1"/>
          </p:cNvPicPr>
          <p:nvPr/>
        </p:nvPicPr>
        <p:blipFill>
          <a:blip r:embed="rId8"/>
          <a:stretch>
            <a:fillRect/>
          </a:stretch>
        </p:blipFill>
        <p:spPr>
          <a:xfrm>
            <a:off x="10423074" y="3780968"/>
            <a:ext cx="1562100" cy="2101541"/>
          </a:xfrm>
          <a:prstGeom prst="rect">
            <a:avLst/>
          </a:prstGeom>
        </p:spPr>
      </p:pic>
      <p:sp>
        <p:nvSpPr>
          <p:cNvPr id="3" name="TextBox 2">
            <a:extLst>
              <a:ext uri="{FF2B5EF4-FFF2-40B4-BE49-F238E27FC236}">
                <a16:creationId xmlns:a16="http://schemas.microsoft.com/office/drawing/2014/main" id="{1F9FC79B-FA92-4E27-8704-9AEE2B3AEF0E}"/>
              </a:ext>
            </a:extLst>
          </p:cNvPr>
          <p:cNvSpPr txBox="1"/>
          <p:nvPr/>
        </p:nvSpPr>
        <p:spPr>
          <a:xfrm>
            <a:off x="1623415" y="6150032"/>
            <a:ext cx="6785832" cy="646331"/>
          </a:xfrm>
          <a:prstGeom prst="rect">
            <a:avLst/>
          </a:prstGeom>
          <a:noFill/>
        </p:spPr>
        <p:txBody>
          <a:bodyPr wrap="none" rtlCol="0">
            <a:spAutoFit/>
          </a:bodyPr>
          <a:lstStyle/>
          <a:p>
            <a:r>
              <a:rPr lang="en-GB" dirty="0">
                <a:latin typeface="Comic Sans MS" panose="030F0702030302020204" pitchFamily="66" charset="0"/>
              </a:rPr>
              <a:t>The children will be learning about their inspirational author, </a:t>
            </a:r>
          </a:p>
          <a:p>
            <a:r>
              <a:rPr lang="en-GB" dirty="0">
                <a:latin typeface="Comic Sans MS" panose="030F0702030302020204" pitchFamily="66" charset="0"/>
              </a:rPr>
              <a:t>so please ask them to tell you what they have learnt. </a:t>
            </a:r>
          </a:p>
        </p:txBody>
      </p:sp>
    </p:spTree>
    <p:extLst>
      <p:ext uri="{BB962C8B-B14F-4D97-AF65-F5344CB8AC3E}">
        <p14:creationId xmlns:p14="http://schemas.microsoft.com/office/powerpoint/2010/main" val="389301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609F-83F5-4E84-BC8C-218FB8E6A091}"/>
              </a:ext>
            </a:extLst>
          </p:cNvPr>
          <p:cNvSpPr>
            <a:spLocks noGrp="1"/>
          </p:cNvSpPr>
          <p:nvPr>
            <p:ph type="title"/>
          </p:nvPr>
        </p:nvSpPr>
        <p:spPr>
          <a:xfrm>
            <a:off x="2417453" y="193787"/>
            <a:ext cx="8911687" cy="1280890"/>
          </a:xfrm>
        </p:spPr>
        <p:txBody>
          <a:bodyPr/>
          <a:lstStyle/>
          <a:p>
            <a:r>
              <a:rPr lang="en-GB" b="1" dirty="0">
                <a:latin typeface="Comic Sans MS" panose="030F0702030302020204" pitchFamily="66" charset="0"/>
              </a:rPr>
              <a:t>Recommended reading in Year 2</a:t>
            </a:r>
            <a:br>
              <a:rPr lang="en-GB" dirty="0"/>
            </a:br>
            <a:endParaRPr lang="en-GB" dirty="0"/>
          </a:p>
        </p:txBody>
      </p:sp>
      <p:pic>
        <p:nvPicPr>
          <p:cNvPr id="5" name="Content Placeholder 4">
            <a:extLst>
              <a:ext uri="{FF2B5EF4-FFF2-40B4-BE49-F238E27FC236}">
                <a16:creationId xmlns:a16="http://schemas.microsoft.com/office/drawing/2014/main" id="{8A96A1BE-0F8A-4B90-A5DB-FD79F6BA92B6}"/>
              </a:ext>
            </a:extLst>
          </p:cNvPr>
          <p:cNvPicPr>
            <a:picLocks noGrp="1" noChangeAspect="1"/>
          </p:cNvPicPr>
          <p:nvPr>
            <p:ph idx="1"/>
          </p:nvPr>
        </p:nvPicPr>
        <p:blipFill>
          <a:blip r:embed="rId2"/>
          <a:stretch>
            <a:fillRect/>
          </a:stretch>
        </p:blipFill>
        <p:spPr>
          <a:xfrm>
            <a:off x="6096000" y="952830"/>
            <a:ext cx="5823098" cy="5827233"/>
          </a:xfrm>
          <a:prstGeom prst="rect">
            <a:avLst/>
          </a:prstGeom>
        </p:spPr>
      </p:pic>
      <p:pic>
        <p:nvPicPr>
          <p:cNvPr id="4" name="Picture 3">
            <a:extLst>
              <a:ext uri="{FF2B5EF4-FFF2-40B4-BE49-F238E27FC236}">
                <a16:creationId xmlns:a16="http://schemas.microsoft.com/office/drawing/2014/main" id="{646DDCE2-58DB-49AA-AFB0-96DF50239651}"/>
              </a:ext>
            </a:extLst>
          </p:cNvPr>
          <p:cNvPicPr>
            <a:picLocks noChangeAspect="1"/>
          </p:cNvPicPr>
          <p:nvPr/>
        </p:nvPicPr>
        <p:blipFill>
          <a:blip r:embed="rId3"/>
          <a:stretch>
            <a:fillRect/>
          </a:stretch>
        </p:blipFill>
        <p:spPr>
          <a:xfrm>
            <a:off x="862860" y="952831"/>
            <a:ext cx="5233140" cy="5827233"/>
          </a:xfrm>
          <a:prstGeom prst="rect">
            <a:avLst/>
          </a:prstGeom>
        </p:spPr>
      </p:pic>
    </p:spTree>
    <p:extLst>
      <p:ext uri="{BB962C8B-B14F-4D97-AF65-F5344CB8AC3E}">
        <p14:creationId xmlns:p14="http://schemas.microsoft.com/office/powerpoint/2010/main" val="2024425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8700-9DBA-4011-B77A-AC82BB94C273}"/>
              </a:ext>
            </a:extLst>
          </p:cNvPr>
          <p:cNvSpPr>
            <a:spLocks noGrp="1"/>
          </p:cNvSpPr>
          <p:nvPr>
            <p:ph type="title"/>
          </p:nvPr>
        </p:nvSpPr>
        <p:spPr>
          <a:xfrm>
            <a:off x="2592925" y="624110"/>
            <a:ext cx="8911687" cy="852150"/>
          </a:xfrm>
        </p:spPr>
        <p:txBody>
          <a:bodyPr/>
          <a:lstStyle/>
          <a:p>
            <a:pPr algn="ctr"/>
            <a:r>
              <a:rPr lang="en-GB" dirty="0">
                <a:latin typeface="Comic Sans MS" panose="030F0702030302020204" pitchFamily="66" charset="0"/>
              </a:rPr>
              <a:t>Maths in year 2</a:t>
            </a:r>
          </a:p>
        </p:txBody>
      </p:sp>
      <p:sp>
        <p:nvSpPr>
          <p:cNvPr id="3" name="Content Placeholder 2">
            <a:extLst>
              <a:ext uri="{FF2B5EF4-FFF2-40B4-BE49-F238E27FC236}">
                <a16:creationId xmlns:a16="http://schemas.microsoft.com/office/drawing/2014/main" id="{AC964023-F587-4124-BC7D-3993ABDE9682}"/>
              </a:ext>
            </a:extLst>
          </p:cNvPr>
          <p:cNvSpPr>
            <a:spLocks noGrp="1"/>
          </p:cNvSpPr>
          <p:nvPr>
            <p:ph idx="1"/>
          </p:nvPr>
        </p:nvSpPr>
        <p:spPr>
          <a:xfrm>
            <a:off x="3051672" y="1696598"/>
            <a:ext cx="8824510" cy="4214624"/>
          </a:xfrm>
        </p:spPr>
        <p:txBody>
          <a:bodyPr>
            <a:normAutofit lnSpcReduction="10000"/>
          </a:bodyPr>
          <a:lstStyle/>
          <a:p>
            <a:pPr marL="0" indent="0">
              <a:buNone/>
            </a:pPr>
            <a:r>
              <a:rPr lang="en-GB" sz="2400" dirty="0">
                <a:latin typeface="Comic Sans MS" panose="030F0702030302020204" pitchFamily="66" charset="0"/>
              </a:rPr>
              <a:t>Ways to support your child in maths. </a:t>
            </a:r>
          </a:p>
          <a:p>
            <a:r>
              <a:rPr lang="en-GB" sz="2400" dirty="0">
                <a:latin typeface="Comic Sans MS" panose="030F0702030302020204" pitchFamily="66" charset="0"/>
              </a:rPr>
              <a:t>Counting forwards and backwards in ones to 100</a:t>
            </a:r>
          </a:p>
          <a:p>
            <a:r>
              <a:rPr lang="en-GB" sz="2400" dirty="0">
                <a:latin typeface="Comic Sans MS" panose="030F0702030302020204" pitchFamily="66" charset="0"/>
              </a:rPr>
              <a:t>Counting in 2’s, 5’s and 10’s both forwards and backwards.</a:t>
            </a:r>
          </a:p>
          <a:p>
            <a:r>
              <a:rPr lang="en-GB" sz="2400" dirty="0">
                <a:latin typeface="Comic Sans MS" panose="030F0702030302020204" pitchFamily="66" charset="0"/>
              </a:rPr>
              <a:t>Practise writing both the numeral and word e.g.  9, nine. </a:t>
            </a:r>
          </a:p>
          <a:p>
            <a:r>
              <a:rPr lang="en-GB" sz="2400" dirty="0">
                <a:latin typeface="Comic Sans MS" panose="030F0702030302020204" pitchFamily="66" charset="0"/>
              </a:rPr>
              <a:t>Playing a variety of games.</a:t>
            </a:r>
          </a:p>
          <a:p>
            <a:pPr marL="0" indent="0">
              <a:buNone/>
            </a:pPr>
            <a:r>
              <a:rPr lang="en-GB" u="sng" dirty="0">
                <a:hlinkClick r:id="rId2"/>
              </a:rPr>
              <a:t> https://www.topmarks.co.uk/maths-games/hit-the-button</a:t>
            </a:r>
            <a:endParaRPr lang="en-GB" u="sng" dirty="0"/>
          </a:p>
          <a:p>
            <a:pPr marL="0" indent="0">
              <a:buNone/>
            </a:pPr>
            <a:r>
              <a:rPr lang="en-GB" dirty="0">
                <a:hlinkClick r:id="rId3"/>
              </a:rPr>
              <a:t>   https://www.ictgames.com/</a:t>
            </a:r>
            <a:r>
              <a:rPr lang="en-GB" dirty="0"/>
              <a:t> </a:t>
            </a:r>
          </a:p>
          <a:p>
            <a:pPr marL="0" indent="0">
              <a:buNone/>
            </a:pPr>
            <a:endParaRPr lang="en-GB" sz="1900" dirty="0">
              <a:latin typeface="Comic Sans MS" panose="030F0702030302020204" pitchFamily="66" charset="0"/>
            </a:endParaRPr>
          </a:p>
          <a:p>
            <a:pPr marL="0" indent="0">
              <a:buNone/>
            </a:pPr>
            <a:r>
              <a:rPr lang="en-GB" sz="2000" dirty="0">
                <a:latin typeface="Comic Sans MS" panose="030F0702030302020204" pitchFamily="66" charset="0"/>
              </a:rPr>
              <a:t>Each week your child will get maths homework which will be a reflection of what they have learnt that week. </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2AF781C1-DCAC-449D-88FC-71305440A6DE}"/>
              </a:ext>
            </a:extLst>
          </p:cNvPr>
          <p:cNvPicPr>
            <a:picLocks noChangeAspect="1"/>
          </p:cNvPicPr>
          <p:nvPr/>
        </p:nvPicPr>
        <p:blipFill>
          <a:blip r:embed="rId4"/>
          <a:stretch>
            <a:fillRect/>
          </a:stretch>
        </p:blipFill>
        <p:spPr>
          <a:xfrm rot="20344941">
            <a:off x="529755" y="3492621"/>
            <a:ext cx="2263477" cy="2862251"/>
          </a:xfrm>
          <a:prstGeom prst="rect">
            <a:avLst/>
          </a:prstGeom>
        </p:spPr>
      </p:pic>
    </p:spTree>
    <p:extLst>
      <p:ext uri="{BB962C8B-B14F-4D97-AF65-F5344CB8AC3E}">
        <p14:creationId xmlns:p14="http://schemas.microsoft.com/office/powerpoint/2010/main" val="318553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2C058-EF46-46B8-A533-BA77E20C68AB}"/>
              </a:ext>
            </a:extLst>
          </p:cNvPr>
          <p:cNvPicPr>
            <a:picLocks noChangeAspect="1"/>
          </p:cNvPicPr>
          <p:nvPr/>
        </p:nvPicPr>
        <p:blipFill>
          <a:blip r:embed="rId3"/>
          <a:stretch>
            <a:fillRect/>
          </a:stretch>
        </p:blipFill>
        <p:spPr>
          <a:xfrm>
            <a:off x="1043619" y="105190"/>
            <a:ext cx="10104762" cy="6647619"/>
          </a:xfrm>
          <a:prstGeom prst="rect">
            <a:avLst/>
          </a:prstGeom>
        </p:spPr>
      </p:pic>
    </p:spTree>
    <p:extLst>
      <p:ext uri="{BB962C8B-B14F-4D97-AF65-F5344CB8AC3E}">
        <p14:creationId xmlns:p14="http://schemas.microsoft.com/office/powerpoint/2010/main" val="254116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3BA5D3-0CCA-4A6E-84A5-17EA719A51B2}"/>
              </a:ext>
            </a:extLst>
          </p:cNvPr>
          <p:cNvSpPr txBox="1"/>
          <p:nvPr/>
        </p:nvSpPr>
        <p:spPr>
          <a:xfrm>
            <a:off x="1159779" y="2325193"/>
            <a:ext cx="1420582" cy="523220"/>
          </a:xfrm>
          <a:prstGeom prst="rect">
            <a:avLst/>
          </a:prstGeom>
          <a:noFill/>
        </p:spPr>
        <p:txBody>
          <a:bodyPr wrap="none" rtlCol="0">
            <a:spAutoFit/>
          </a:bodyPr>
          <a:lstStyle/>
          <a:p>
            <a:r>
              <a:rPr lang="en-GB" sz="2800" b="1" dirty="0">
                <a:latin typeface="Comic Sans MS" panose="030F0702030302020204" pitchFamily="66" charset="0"/>
              </a:rPr>
              <a:t>PE Kits</a:t>
            </a:r>
          </a:p>
        </p:txBody>
      </p:sp>
      <p:sp>
        <p:nvSpPr>
          <p:cNvPr id="2" name="TextBox 1">
            <a:extLst>
              <a:ext uri="{FF2B5EF4-FFF2-40B4-BE49-F238E27FC236}">
                <a16:creationId xmlns:a16="http://schemas.microsoft.com/office/drawing/2014/main" id="{15E8A19D-2399-4D21-8BE8-A8388BE631BD}"/>
              </a:ext>
            </a:extLst>
          </p:cNvPr>
          <p:cNvSpPr txBox="1"/>
          <p:nvPr/>
        </p:nvSpPr>
        <p:spPr>
          <a:xfrm>
            <a:off x="1580733" y="341745"/>
            <a:ext cx="3921266" cy="523220"/>
          </a:xfrm>
          <a:prstGeom prst="rect">
            <a:avLst/>
          </a:prstGeom>
          <a:noFill/>
        </p:spPr>
        <p:txBody>
          <a:bodyPr wrap="none" rtlCol="0">
            <a:spAutoFit/>
          </a:bodyPr>
          <a:lstStyle/>
          <a:p>
            <a:r>
              <a:rPr lang="en-GB" sz="2800" b="1" dirty="0">
                <a:latin typeface="Comic Sans MS" panose="030F0702030302020204" pitchFamily="66" charset="0"/>
              </a:rPr>
              <a:t>Uniform Expectations</a:t>
            </a:r>
          </a:p>
        </p:txBody>
      </p:sp>
      <p:pic>
        <p:nvPicPr>
          <p:cNvPr id="8" name="Picture 7">
            <a:extLst>
              <a:ext uri="{FF2B5EF4-FFF2-40B4-BE49-F238E27FC236}">
                <a16:creationId xmlns:a16="http://schemas.microsoft.com/office/drawing/2014/main" id="{DB52CDDA-B876-48A2-B484-342FE4E1579D}"/>
              </a:ext>
            </a:extLst>
          </p:cNvPr>
          <p:cNvPicPr>
            <a:picLocks noChangeAspect="1"/>
          </p:cNvPicPr>
          <p:nvPr/>
        </p:nvPicPr>
        <p:blipFill>
          <a:blip r:embed="rId3"/>
          <a:stretch>
            <a:fillRect/>
          </a:stretch>
        </p:blipFill>
        <p:spPr>
          <a:xfrm>
            <a:off x="6459197" y="341745"/>
            <a:ext cx="5603422" cy="3549569"/>
          </a:xfrm>
          <a:prstGeom prst="rect">
            <a:avLst/>
          </a:prstGeom>
        </p:spPr>
      </p:pic>
      <p:pic>
        <p:nvPicPr>
          <p:cNvPr id="9" name="Picture 8">
            <a:extLst>
              <a:ext uri="{FF2B5EF4-FFF2-40B4-BE49-F238E27FC236}">
                <a16:creationId xmlns:a16="http://schemas.microsoft.com/office/drawing/2014/main" id="{5D59EF2D-F8BA-4B70-BB19-FF66659583A2}"/>
              </a:ext>
            </a:extLst>
          </p:cNvPr>
          <p:cNvPicPr>
            <a:picLocks noChangeAspect="1"/>
          </p:cNvPicPr>
          <p:nvPr/>
        </p:nvPicPr>
        <p:blipFill>
          <a:blip r:embed="rId4"/>
          <a:stretch>
            <a:fillRect/>
          </a:stretch>
        </p:blipFill>
        <p:spPr>
          <a:xfrm>
            <a:off x="6379257" y="3957005"/>
            <a:ext cx="5603422" cy="2041431"/>
          </a:xfrm>
          <a:prstGeom prst="rect">
            <a:avLst/>
          </a:prstGeom>
        </p:spPr>
      </p:pic>
      <p:sp>
        <p:nvSpPr>
          <p:cNvPr id="3" name="TextBox 2">
            <a:extLst>
              <a:ext uri="{FF2B5EF4-FFF2-40B4-BE49-F238E27FC236}">
                <a16:creationId xmlns:a16="http://schemas.microsoft.com/office/drawing/2014/main" id="{DFFE736E-3200-4CFC-A5A4-FC97DF9693F8}"/>
              </a:ext>
            </a:extLst>
          </p:cNvPr>
          <p:cNvSpPr txBox="1"/>
          <p:nvPr/>
        </p:nvSpPr>
        <p:spPr>
          <a:xfrm>
            <a:off x="1580733" y="6331589"/>
            <a:ext cx="10265952" cy="369332"/>
          </a:xfrm>
          <a:prstGeom prst="rect">
            <a:avLst/>
          </a:prstGeom>
          <a:noFill/>
        </p:spPr>
        <p:txBody>
          <a:bodyPr wrap="none" rtlCol="0">
            <a:spAutoFit/>
          </a:bodyPr>
          <a:lstStyle/>
          <a:p>
            <a:r>
              <a:rPr lang="en-GB" b="1" dirty="0">
                <a:latin typeface="Comic Sans MS" panose="030F0702030302020204" pitchFamily="66" charset="0"/>
              </a:rPr>
              <a:t>Please ensure PE kits are in school everyday and all uniform has your child’s name on it. </a:t>
            </a:r>
          </a:p>
        </p:txBody>
      </p:sp>
      <p:pic>
        <p:nvPicPr>
          <p:cNvPr id="12" name="Picture 11">
            <a:extLst>
              <a:ext uri="{FF2B5EF4-FFF2-40B4-BE49-F238E27FC236}">
                <a16:creationId xmlns:a16="http://schemas.microsoft.com/office/drawing/2014/main" id="{373B669A-C003-4C35-AE37-91037B3BAA31}"/>
              </a:ext>
            </a:extLst>
          </p:cNvPr>
          <p:cNvPicPr>
            <a:picLocks noChangeAspect="1"/>
          </p:cNvPicPr>
          <p:nvPr/>
        </p:nvPicPr>
        <p:blipFill>
          <a:blip r:embed="rId5"/>
          <a:stretch>
            <a:fillRect/>
          </a:stretch>
        </p:blipFill>
        <p:spPr>
          <a:xfrm>
            <a:off x="1172452" y="2851570"/>
            <a:ext cx="2853175" cy="2914141"/>
          </a:xfrm>
          <a:prstGeom prst="rect">
            <a:avLst/>
          </a:prstGeom>
        </p:spPr>
      </p:pic>
      <p:pic>
        <p:nvPicPr>
          <p:cNvPr id="13" name="Picture 12">
            <a:extLst>
              <a:ext uri="{FF2B5EF4-FFF2-40B4-BE49-F238E27FC236}">
                <a16:creationId xmlns:a16="http://schemas.microsoft.com/office/drawing/2014/main" id="{33AF18E2-DE8C-4D59-96A9-9FE27CC7966A}"/>
              </a:ext>
            </a:extLst>
          </p:cNvPr>
          <p:cNvPicPr>
            <a:picLocks noChangeAspect="1"/>
          </p:cNvPicPr>
          <p:nvPr/>
        </p:nvPicPr>
        <p:blipFill>
          <a:blip r:embed="rId6"/>
          <a:stretch>
            <a:fillRect/>
          </a:stretch>
        </p:blipFill>
        <p:spPr>
          <a:xfrm>
            <a:off x="3940313" y="973255"/>
            <a:ext cx="2042337" cy="2462997"/>
          </a:xfrm>
          <a:prstGeom prst="rect">
            <a:avLst/>
          </a:prstGeom>
        </p:spPr>
      </p:pic>
    </p:spTree>
    <p:extLst>
      <p:ext uri="{BB962C8B-B14F-4D97-AF65-F5344CB8AC3E}">
        <p14:creationId xmlns:p14="http://schemas.microsoft.com/office/powerpoint/2010/main" val="4995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EE0F0D-73DA-4C1F-89EB-3A6AEAD3AF17}"/>
              </a:ext>
            </a:extLst>
          </p:cNvPr>
          <p:cNvSpPr txBox="1"/>
          <p:nvPr/>
        </p:nvSpPr>
        <p:spPr>
          <a:xfrm>
            <a:off x="2341849" y="260253"/>
            <a:ext cx="4475905" cy="707886"/>
          </a:xfrm>
          <a:prstGeom prst="rect">
            <a:avLst/>
          </a:prstGeom>
          <a:noFill/>
        </p:spPr>
        <p:txBody>
          <a:bodyPr wrap="none" rtlCol="0">
            <a:spAutoFit/>
          </a:bodyPr>
          <a:lstStyle/>
          <a:p>
            <a:r>
              <a:rPr lang="en-GB" sz="4000" b="1" dirty="0">
                <a:latin typeface="Comic Sans MS" panose="030F0702030302020204" pitchFamily="66" charset="0"/>
              </a:rPr>
              <a:t>Educational visits</a:t>
            </a:r>
          </a:p>
        </p:txBody>
      </p:sp>
      <p:sp>
        <p:nvSpPr>
          <p:cNvPr id="9" name="TextBox 8">
            <a:extLst>
              <a:ext uri="{FF2B5EF4-FFF2-40B4-BE49-F238E27FC236}">
                <a16:creationId xmlns:a16="http://schemas.microsoft.com/office/drawing/2014/main" id="{22CB5CD2-B910-47BC-B2D2-CBC25C2DB04F}"/>
              </a:ext>
            </a:extLst>
          </p:cNvPr>
          <p:cNvSpPr txBox="1"/>
          <p:nvPr/>
        </p:nvSpPr>
        <p:spPr>
          <a:xfrm>
            <a:off x="1785893" y="1226158"/>
            <a:ext cx="7162538" cy="1569660"/>
          </a:xfrm>
          <a:prstGeom prst="rect">
            <a:avLst/>
          </a:prstGeom>
          <a:noFill/>
        </p:spPr>
        <p:txBody>
          <a:bodyPr wrap="none" rtlCol="0">
            <a:spAutoFit/>
          </a:bodyPr>
          <a:lstStyle/>
          <a:p>
            <a:r>
              <a:rPr lang="en-GB" sz="2400" dirty="0">
                <a:latin typeface="Comic Sans MS" panose="030F0702030302020204" pitchFamily="66" charset="0"/>
              </a:rPr>
              <a:t>In the autumn term we are hoping to the </a:t>
            </a:r>
          </a:p>
          <a:p>
            <a:r>
              <a:rPr lang="en-GB" sz="2400" dirty="0">
                <a:latin typeface="Comic Sans MS" panose="030F0702030302020204" pitchFamily="66" charset="0"/>
              </a:rPr>
              <a:t>Tower of London to explore key features of the </a:t>
            </a:r>
          </a:p>
          <a:p>
            <a:r>
              <a:rPr lang="en-GB" sz="2400" dirty="0">
                <a:latin typeface="Comic Sans MS" panose="030F0702030302020204" pitchFamily="66" charset="0"/>
              </a:rPr>
              <a:t>Great Fire of London.</a:t>
            </a:r>
            <a:endParaRPr lang="en-GB" sz="2400" dirty="0">
              <a:highlight>
                <a:srgbClr val="FFFF00"/>
              </a:highlight>
              <a:latin typeface="Comic Sans MS" panose="030F0702030302020204" pitchFamily="66" charset="0"/>
            </a:endParaRPr>
          </a:p>
          <a:p>
            <a:endParaRPr lang="en-GB" sz="2400" dirty="0">
              <a:latin typeface="Comic Sans MS" panose="030F0702030302020204" pitchFamily="66" charset="0"/>
            </a:endParaRPr>
          </a:p>
        </p:txBody>
      </p:sp>
      <p:sp>
        <p:nvSpPr>
          <p:cNvPr id="2" name="Rectangle 1">
            <a:extLst>
              <a:ext uri="{FF2B5EF4-FFF2-40B4-BE49-F238E27FC236}">
                <a16:creationId xmlns:a16="http://schemas.microsoft.com/office/drawing/2014/main" id="{055D4497-BDC3-45C3-999D-C3372FB8A9BF}"/>
              </a:ext>
            </a:extLst>
          </p:cNvPr>
          <p:cNvSpPr/>
          <p:nvPr/>
        </p:nvSpPr>
        <p:spPr>
          <a:xfrm>
            <a:off x="4665283" y="5655628"/>
            <a:ext cx="7047745" cy="830997"/>
          </a:xfrm>
          <a:prstGeom prst="rect">
            <a:avLst/>
          </a:prstGeom>
        </p:spPr>
        <p:txBody>
          <a:bodyPr wrap="square">
            <a:spAutoFit/>
          </a:bodyPr>
          <a:lstStyle/>
          <a:p>
            <a:r>
              <a:rPr lang="en-GB" sz="2400" dirty="0">
                <a:latin typeface="Comic Sans MS" panose="030F0702030302020204" pitchFamily="66" charset="0"/>
              </a:rPr>
              <a:t>There will be more exiting trips planned throughout the spring and summer term.</a:t>
            </a:r>
          </a:p>
        </p:txBody>
      </p:sp>
      <p:pic>
        <p:nvPicPr>
          <p:cNvPr id="3" name="Picture 2">
            <a:extLst>
              <a:ext uri="{FF2B5EF4-FFF2-40B4-BE49-F238E27FC236}">
                <a16:creationId xmlns:a16="http://schemas.microsoft.com/office/drawing/2014/main" id="{95A6573F-B2B2-4559-B577-6CD4E2D6D419}"/>
              </a:ext>
            </a:extLst>
          </p:cNvPr>
          <p:cNvPicPr>
            <a:picLocks noChangeAspect="1"/>
          </p:cNvPicPr>
          <p:nvPr/>
        </p:nvPicPr>
        <p:blipFill>
          <a:blip r:embed="rId2"/>
          <a:stretch>
            <a:fillRect/>
          </a:stretch>
        </p:blipFill>
        <p:spPr>
          <a:xfrm>
            <a:off x="1785893" y="2681322"/>
            <a:ext cx="2456301" cy="2480226"/>
          </a:xfrm>
          <a:prstGeom prst="rect">
            <a:avLst/>
          </a:prstGeom>
        </p:spPr>
      </p:pic>
      <p:pic>
        <p:nvPicPr>
          <p:cNvPr id="6" name="Picture 5">
            <a:extLst>
              <a:ext uri="{FF2B5EF4-FFF2-40B4-BE49-F238E27FC236}">
                <a16:creationId xmlns:a16="http://schemas.microsoft.com/office/drawing/2014/main" id="{098F825F-9948-4312-9CE0-4363F9A94F35}"/>
              </a:ext>
            </a:extLst>
          </p:cNvPr>
          <p:cNvPicPr>
            <a:picLocks noChangeAspect="1"/>
          </p:cNvPicPr>
          <p:nvPr/>
        </p:nvPicPr>
        <p:blipFill>
          <a:blip r:embed="rId3"/>
          <a:stretch>
            <a:fillRect/>
          </a:stretch>
        </p:blipFill>
        <p:spPr>
          <a:xfrm>
            <a:off x="4900612" y="2776537"/>
            <a:ext cx="3730364" cy="2036095"/>
          </a:xfrm>
          <a:prstGeom prst="rect">
            <a:avLst/>
          </a:prstGeom>
        </p:spPr>
      </p:pic>
    </p:spTree>
    <p:extLst>
      <p:ext uri="{BB962C8B-B14F-4D97-AF65-F5344CB8AC3E}">
        <p14:creationId xmlns:p14="http://schemas.microsoft.com/office/powerpoint/2010/main" val="1896231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F62C-2EE0-41BC-8575-5A24CF8748D8}"/>
              </a:ext>
            </a:extLst>
          </p:cNvPr>
          <p:cNvSpPr>
            <a:spLocks noGrp="1"/>
          </p:cNvSpPr>
          <p:nvPr>
            <p:ph type="title"/>
          </p:nvPr>
        </p:nvSpPr>
        <p:spPr>
          <a:xfrm>
            <a:off x="2589212" y="230199"/>
            <a:ext cx="8911687" cy="1280890"/>
          </a:xfrm>
        </p:spPr>
        <p:txBody>
          <a:bodyPr/>
          <a:lstStyle/>
          <a:p>
            <a:r>
              <a:rPr lang="en-GB" b="1" dirty="0">
                <a:latin typeface="Comic Sans MS" panose="030F0702030302020204" pitchFamily="66" charset="0"/>
              </a:rPr>
              <a:t>Homework</a:t>
            </a:r>
          </a:p>
        </p:txBody>
      </p:sp>
      <p:sp>
        <p:nvSpPr>
          <p:cNvPr id="3" name="Content Placeholder 2">
            <a:extLst>
              <a:ext uri="{FF2B5EF4-FFF2-40B4-BE49-F238E27FC236}">
                <a16:creationId xmlns:a16="http://schemas.microsoft.com/office/drawing/2014/main" id="{68211443-D7A1-48F0-806F-62A88466182D}"/>
              </a:ext>
            </a:extLst>
          </p:cNvPr>
          <p:cNvSpPr>
            <a:spLocks noGrp="1"/>
          </p:cNvSpPr>
          <p:nvPr>
            <p:ph idx="1"/>
          </p:nvPr>
        </p:nvSpPr>
        <p:spPr>
          <a:xfrm>
            <a:off x="1410159" y="870644"/>
            <a:ext cx="10704105" cy="3777622"/>
          </a:xfrm>
        </p:spPr>
        <p:txBody>
          <a:bodyPr>
            <a:normAutofit fontScale="92500" lnSpcReduction="20000"/>
          </a:bodyPr>
          <a:lstStyle/>
          <a:p>
            <a:r>
              <a:rPr lang="en-GB" sz="2000" dirty="0">
                <a:latin typeface="Comic Sans MS" panose="030F0702030302020204" pitchFamily="66" charset="0"/>
              </a:rPr>
              <a:t>Homework is set on Google Classroom. Each child has a log in but please ask your class teacher if you don’t have one. </a:t>
            </a:r>
          </a:p>
          <a:p>
            <a:r>
              <a:rPr lang="en-GB" sz="2000" dirty="0">
                <a:latin typeface="Comic Sans MS" panose="030F0702030302020204" pitchFamily="66" charset="0"/>
              </a:rPr>
              <a:t>Home work will begin the week starting the 16</a:t>
            </a:r>
            <a:r>
              <a:rPr lang="en-GB" sz="2000" baseline="30000" dirty="0">
                <a:latin typeface="Comic Sans MS" panose="030F0702030302020204" pitchFamily="66" charset="0"/>
              </a:rPr>
              <a:t>th</a:t>
            </a:r>
            <a:r>
              <a:rPr lang="en-GB" sz="2000" dirty="0">
                <a:latin typeface="Comic Sans MS" panose="030F0702030302020204" pitchFamily="66" charset="0"/>
              </a:rPr>
              <a:t> September. </a:t>
            </a:r>
          </a:p>
          <a:p>
            <a:r>
              <a:rPr lang="en-GB" sz="2000" dirty="0">
                <a:latin typeface="Comic Sans MS" panose="030F0702030302020204" pitchFamily="66" charset="0"/>
              </a:rPr>
              <a:t>Each week their will be a piece of English to complete that reflects their learning for that week. Maths will be set on ‘</a:t>
            </a:r>
            <a:r>
              <a:rPr lang="en-GB" sz="2000" dirty="0" err="1">
                <a:latin typeface="Comic Sans MS" panose="030F0702030302020204" pitchFamily="66" charset="0"/>
              </a:rPr>
              <a:t>MyMaths</a:t>
            </a:r>
            <a:r>
              <a:rPr lang="en-GB" sz="2000" dirty="0">
                <a:latin typeface="Comic Sans MS" panose="030F0702030302020204" pitchFamily="66" charset="0"/>
              </a:rPr>
              <a:t>’ website.</a:t>
            </a:r>
          </a:p>
          <a:p>
            <a:r>
              <a:rPr lang="en-GB" sz="2000" dirty="0">
                <a:latin typeface="Comic Sans MS" panose="030F0702030302020204" pitchFamily="66" charset="0"/>
              </a:rPr>
              <a:t>Please hand the book in to the class teacher who will mark the work and hand it back to you. </a:t>
            </a:r>
          </a:p>
          <a:p>
            <a:r>
              <a:rPr lang="en-GB" sz="2000" dirty="0">
                <a:latin typeface="Comic Sans MS" panose="030F0702030302020204" pitchFamily="66" charset="0"/>
              </a:rPr>
              <a:t>Homework is set on a Friday and handed in by the following Wednesday.</a:t>
            </a:r>
          </a:p>
          <a:p>
            <a:r>
              <a:rPr lang="en-GB" sz="2000" dirty="0">
                <a:latin typeface="Comic Sans MS" panose="030F0702030302020204" pitchFamily="66" charset="0"/>
              </a:rPr>
              <a:t>In addition every week there will be spellings sent home by your child’s RWI teacher</a:t>
            </a:r>
          </a:p>
          <a:p>
            <a:r>
              <a:rPr lang="en-GB" sz="2000" dirty="0">
                <a:latin typeface="Comic Sans MS" panose="030F0702030302020204" pitchFamily="66" charset="0"/>
              </a:rPr>
              <a:t>                                                                                          A spelling test will be                            														     on Thursday and new spellings </a:t>
            </a:r>
          </a:p>
          <a:p>
            <a:r>
              <a:rPr lang="en-GB" sz="2000" dirty="0">
                <a:latin typeface="Comic Sans MS" panose="030F0702030302020204" pitchFamily="66" charset="0"/>
              </a:rPr>
              <a:t>                                                                                          will be sent home on Friday.  </a:t>
            </a:r>
          </a:p>
        </p:txBody>
      </p:sp>
      <p:pic>
        <p:nvPicPr>
          <p:cNvPr id="4" name="Picture 3">
            <a:extLst>
              <a:ext uri="{FF2B5EF4-FFF2-40B4-BE49-F238E27FC236}">
                <a16:creationId xmlns:a16="http://schemas.microsoft.com/office/drawing/2014/main" id="{04FFC29B-C3F3-4460-ABB0-97FE5888F093}"/>
              </a:ext>
            </a:extLst>
          </p:cNvPr>
          <p:cNvPicPr>
            <a:picLocks noChangeAspect="1"/>
          </p:cNvPicPr>
          <p:nvPr/>
        </p:nvPicPr>
        <p:blipFill>
          <a:blip r:embed="rId3"/>
          <a:stretch>
            <a:fillRect/>
          </a:stretch>
        </p:blipFill>
        <p:spPr>
          <a:xfrm>
            <a:off x="3503517" y="3591394"/>
            <a:ext cx="2358217" cy="3036407"/>
          </a:xfrm>
          <a:prstGeom prst="rect">
            <a:avLst/>
          </a:prstGeom>
        </p:spPr>
      </p:pic>
      <p:pic>
        <p:nvPicPr>
          <p:cNvPr id="5" name="Picture 4">
            <a:extLst>
              <a:ext uri="{FF2B5EF4-FFF2-40B4-BE49-F238E27FC236}">
                <a16:creationId xmlns:a16="http://schemas.microsoft.com/office/drawing/2014/main" id="{EC1E1E7F-A7DA-4DA5-A5B6-B5C5FD55C09F}"/>
              </a:ext>
            </a:extLst>
          </p:cNvPr>
          <p:cNvPicPr>
            <a:picLocks noChangeAspect="1"/>
          </p:cNvPicPr>
          <p:nvPr/>
        </p:nvPicPr>
        <p:blipFill>
          <a:blip r:embed="rId4"/>
          <a:stretch>
            <a:fillRect/>
          </a:stretch>
        </p:blipFill>
        <p:spPr>
          <a:xfrm rot="20966997">
            <a:off x="440572" y="3850385"/>
            <a:ext cx="2499361" cy="2723115"/>
          </a:xfrm>
          <a:prstGeom prst="rect">
            <a:avLst/>
          </a:prstGeom>
        </p:spPr>
      </p:pic>
      <p:pic>
        <p:nvPicPr>
          <p:cNvPr id="6" name="Picture 5">
            <a:extLst>
              <a:ext uri="{FF2B5EF4-FFF2-40B4-BE49-F238E27FC236}">
                <a16:creationId xmlns:a16="http://schemas.microsoft.com/office/drawing/2014/main" id="{847A274A-7B21-4FDF-8676-151C65293EB0}"/>
              </a:ext>
            </a:extLst>
          </p:cNvPr>
          <p:cNvPicPr>
            <a:picLocks noChangeAspect="1"/>
          </p:cNvPicPr>
          <p:nvPr/>
        </p:nvPicPr>
        <p:blipFill>
          <a:blip r:embed="rId5"/>
          <a:stretch>
            <a:fillRect/>
          </a:stretch>
        </p:blipFill>
        <p:spPr>
          <a:xfrm>
            <a:off x="6615602" y="4658230"/>
            <a:ext cx="3619068" cy="2121063"/>
          </a:xfrm>
          <a:prstGeom prst="rect">
            <a:avLst/>
          </a:prstGeom>
        </p:spPr>
      </p:pic>
    </p:spTree>
    <p:extLst>
      <p:ext uri="{BB962C8B-B14F-4D97-AF65-F5344CB8AC3E}">
        <p14:creationId xmlns:p14="http://schemas.microsoft.com/office/powerpoint/2010/main" val="1768941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256F-1656-4DE1-9B9F-C52E7E2000EA}"/>
              </a:ext>
            </a:extLst>
          </p:cNvPr>
          <p:cNvSpPr>
            <a:spLocks noGrp="1"/>
          </p:cNvSpPr>
          <p:nvPr>
            <p:ph type="title"/>
          </p:nvPr>
        </p:nvSpPr>
        <p:spPr/>
        <p:txBody>
          <a:bodyPr/>
          <a:lstStyle/>
          <a:p>
            <a:r>
              <a:rPr lang="en-GB" b="1" dirty="0">
                <a:latin typeface="Comic Sans MS" panose="030F0702030302020204" pitchFamily="66" charset="0"/>
              </a:rPr>
              <a:t>Communication</a:t>
            </a:r>
          </a:p>
        </p:txBody>
      </p:sp>
      <p:sp>
        <p:nvSpPr>
          <p:cNvPr id="3" name="Content Placeholder 2">
            <a:extLst>
              <a:ext uri="{FF2B5EF4-FFF2-40B4-BE49-F238E27FC236}">
                <a16:creationId xmlns:a16="http://schemas.microsoft.com/office/drawing/2014/main" id="{6240D2A8-1910-44D9-9546-19491214F7B9}"/>
              </a:ext>
            </a:extLst>
          </p:cNvPr>
          <p:cNvSpPr>
            <a:spLocks noGrp="1"/>
          </p:cNvSpPr>
          <p:nvPr>
            <p:ph idx="1"/>
          </p:nvPr>
        </p:nvSpPr>
        <p:spPr>
          <a:xfrm>
            <a:off x="2110747" y="1540189"/>
            <a:ext cx="8915400" cy="3777622"/>
          </a:xfrm>
        </p:spPr>
        <p:txBody>
          <a:bodyPr>
            <a:noAutofit/>
          </a:bodyPr>
          <a:lstStyle/>
          <a:p>
            <a:r>
              <a:rPr lang="en-GB" sz="3200" dirty="0">
                <a:latin typeface="Comic Sans MS" panose="030F0702030302020204" pitchFamily="66" charset="0"/>
              </a:rPr>
              <a:t>Class teachers are always happy to help with any queries. </a:t>
            </a:r>
          </a:p>
          <a:p>
            <a:r>
              <a:rPr lang="en-GB" sz="3200" dirty="0">
                <a:latin typeface="Comic Sans MS" panose="030F0702030302020204" pitchFamily="66" charset="0"/>
              </a:rPr>
              <a:t>Please contact the office via email or call to arrange an appointment. </a:t>
            </a:r>
          </a:p>
          <a:p>
            <a:r>
              <a:rPr lang="en-GB" sz="3200" dirty="0">
                <a:latin typeface="Comic Sans MS" panose="030F0702030302020204" pitchFamily="66" charset="0"/>
              </a:rPr>
              <a:t>Translation is available for any parents who need this support. </a:t>
            </a:r>
          </a:p>
          <a:p>
            <a:r>
              <a:rPr lang="en-GB" sz="3200">
                <a:latin typeface="Comic Sans MS" panose="030F0702030302020204" pitchFamily="66" charset="0"/>
              </a:rPr>
              <a:t>Parents’ </a:t>
            </a:r>
            <a:r>
              <a:rPr lang="en-GB" sz="3200" dirty="0">
                <a:latin typeface="Comic Sans MS" panose="030F0702030302020204" pitchFamily="66" charset="0"/>
              </a:rPr>
              <a:t>E</a:t>
            </a:r>
            <a:r>
              <a:rPr lang="en-GB" sz="3200">
                <a:latin typeface="Comic Sans MS" panose="030F0702030302020204" pitchFamily="66" charset="0"/>
              </a:rPr>
              <a:t>vening </a:t>
            </a:r>
            <a:r>
              <a:rPr lang="en-GB" sz="3200" dirty="0">
                <a:latin typeface="Comic Sans MS" panose="030F0702030302020204" pitchFamily="66" charset="0"/>
              </a:rPr>
              <a:t>dates will be available on the school diary. </a:t>
            </a:r>
          </a:p>
        </p:txBody>
      </p:sp>
    </p:spTree>
    <p:extLst>
      <p:ext uri="{BB962C8B-B14F-4D97-AF65-F5344CB8AC3E}">
        <p14:creationId xmlns:p14="http://schemas.microsoft.com/office/powerpoint/2010/main" val="334285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61EE-5B72-4F99-B200-59F882F1CDA6}"/>
              </a:ext>
            </a:extLst>
          </p:cNvPr>
          <p:cNvSpPr>
            <a:spLocks noGrp="1"/>
          </p:cNvSpPr>
          <p:nvPr>
            <p:ph type="title"/>
          </p:nvPr>
        </p:nvSpPr>
        <p:spPr>
          <a:xfrm>
            <a:off x="1861717" y="166910"/>
            <a:ext cx="8911687" cy="1280890"/>
          </a:xfrm>
        </p:spPr>
        <p:txBody>
          <a:bodyPr/>
          <a:lstStyle/>
          <a:p>
            <a:r>
              <a:rPr lang="en-GB" b="1" dirty="0">
                <a:latin typeface="Comic Sans MS" panose="030F0702030302020204" pitchFamily="66" charset="0"/>
              </a:rPr>
              <a:t>Curriculum </a:t>
            </a:r>
          </a:p>
        </p:txBody>
      </p:sp>
      <p:pic>
        <p:nvPicPr>
          <p:cNvPr id="4" name="Picture 3">
            <a:extLst>
              <a:ext uri="{FF2B5EF4-FFF2-40B4-BE49-F238E27FC236}">
                <a16:creationId xmlns:a16="http://schemas.microsoft.com/office/drawing/2014/main" id="{96F80555-D122-4603-86EB-67915CED058F}"/>
              </a:ext>
            </a:extLst>
          </p:cNvPr>
          <p:cNvPicPr>
            <a:picLocks noChangeAspect="1"/>
          </p:cNvPicPr>
          <p:nvPr/>
        </p:nvPicPr>
        <p:blipFill>
          <a:blip r:embed="rId3"/>
          <a:stretch>
            <a:fillRect/>
          </a:stretch>
        </p:blipFill>
        <p:spPr>
          <a:xfrm>
            <a:off x="801103" y="823690"/>
            <a:ext cx="10325100" cy="5867400"/>
          </a:xfrm>
          <a:prstGeom prst="rect">
            <a:avLst/>
          </a:prstGeom>
        </p:spPr>
      </p:pic>
    </p:spTree>
    <p:extLst>
      <p:ext uri="{BB962C8B-B14F-4D97-AF65-F5344CB8AC3E}">
        <p14:creationId xmlns:p14="http://schemas.microsoft.com/office/powerpoint/2010/main" val="352918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999E4-9659-4625-A980-A3705EA6CF46}"/>
              </a:ext>
            </a:extLst>
          </p:cNvPr>
          <p:cNvSpPr>
            <a:spLocks noGrp="1"/>
          </p:cNvSpPr>
          <p:nvPr>
            <p:ph type="title"/>
          </p:nvPr>
        </p:nvSpPr>
        <p:spPr>
          <a:xfrm>
            <a:off x="1530887" y="78419"/>
            <a:ext cx="8911687" cy="1280890"/>
          </a:xfrm>
        </p:spPr>
        <p:txBody>
          <a:bodyPr>
            <a:normAutofit/>
          </a:bodyPr>
          <a:lstStyle/>
          <a:p>
            <a:r>
              <a:rPr lang="en-GB" b="1" dirty="0">
                <a:latin typeface="Comic Sans MS" panose="030F0702030302020204" pitchFamily="66" charset="0"/>
              </a:rPr>
              <a:t>Big Picture</a:t>
            </a:r>
            <a:br>
              <a:rPr lang="en-GB" b="1" dirty="0">
                <a:latin typeface="Comic Sans MS" panose="030F0702030302020204" pitchFamily="66" charset="0"/>
              </a:rPr>
            </a:br>
            <a:r>
              <a:rPr lang="en-GB" sz="2000" b="1" dirty="0">
                <a:latin typeface="Comic Sans MS" panose="030F0702030302020204" pitchFamily="66" charset="0"/>
              </a:rPr>
              <a:t>Here you can find information about what we will be teaching your child in each subject. </a:t>
            </a:r>
          </a:p>
        </p:txBody>
      </p:sp>
      <p:pic>
        <p:nvPicPr>
          <p:cNvPr id="4" name="Picture 3">
            <a:extLst>
              <a:ext uri="{FF2B5EF4-FFF2-40B4-BE49-F238E27FC236}">
                <a16:creationId xmlns:a16="http://schemas.microsoft.com/office/drawing/2014/main" id="{3ABB14D2-1391-426D-B886-31508F274439}"/>
              </a:ext>
            </a:extLst>
          </p:cNvPr>
          <p:cNvPicPr>
            <a:picLocks noChangeAspect="1"/>
          </p:cNvPicPr>
          <p:nvPr/>
        </p:nvPicPr>
        <p:blipFill>
          <a:blip r:embed="rId3"/>
          <a:stretch>
            <a:fillRect/>
          </a:stretch>
        </p:blipFill>
        <p:spPr>
          <a:xfrm>
            <a:off x="1749426" y="1359309"/>
            <a:ext cx="7998124" cy="5553451"/>
          </a:xfrm>
          <a:prstGeom prst="rect">
            <a:avLst/>
          </a:prstGeom>
        </p:spPr>
      </p:pic>
    </p:spTree>
    <p:extLst>
      <p:ext uri="{BB962C8B-B14F-4D97-AF65-F5344CB8AC3E}">
        <p14:creationId xmlns:p14="http://schemas.microsoft.com/office/powerpoint/2010/main" val="175105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B565-F527-418A-AB62-711349DA9FE1}"/>
              </a:ext>
            </a:extLst>
          </p:cNvPr>
          <p:cNvSpPr>
            <a:spLocks noGrp="1"/>
          </p:cNvSpPr>
          <p:nvPr>
            <p:ph type="title"/>
          </p:nvPr>
        </p:nvSpPr>
        <p:spPr>
          <a:xfrm>
            <a:off x="1640156" y="306333"/>
            <a:ext cx="8911687" cy="1280890"/>
          </a:xfrm>
        </p:spPr>
        <p:txBody>
          <a:bodyPr>
            <a:normAutofit/>
          </a:bodyPr>
          <a:lstStyle/>
          <a:p>
            <a:r>
              <a:rPr lang="en-GB" sz="2800" dirty="0">
                <a:latin typeface="Comic Sans MS" panose="030F0702030302020204" pitchFamily="66" charset="0"/>
              </a:rPr>
              <a:t>Also there are suggestions of ways you can support your child with their learning at home. </a:t>
            </a:r>
          </a:p>
        </p:txBody>
      </p:sp>
      <p:pic>
        <p:nvPicPr>
          <p:cNvPr id="4" name="Picture 3">
            <a:extLst>
              <a:ext uri="{FF2B5EF4-FFF2-40B4-BE49-F238E27FC236}">
                <a16:creationId xmlns:a16="http://schemas.microsoft.com/office/drawing/2014/main" id="{961749A1-2509-48E4-9957-1286D95737C8}"/>
              </a:ext>
            </a:extLst>
          </p:cNvPr>
          <p:cNvPicPr>
            <a:picLocks noChangeAspect="1"/>
          </p:cNvPicPr>
          <p:nvPr/>
        </p:nvPicPr>
        <p:blipFill>
          <a:blip r:embed="rId3"/>
          <a:stretch>
            <a:fillRect/>
          </a:stretch>
        </p:blipFill>
        <p:spPr>
          <a:xfrm>
            <a:off x="2036093" y="1265292"/>
            <a:ext cx="7686675" cy="5286375"/>
          </a:xfrm>
          <a:prstGeom prst="rect">
            <a:avLst/>
          </a:prstGeom>
        </p:spPr>
      </p:pic>
    </p:spTree>
    <p:extLst>
      <p:ext uri="{BB962C8B-B14F-4D97-AF65-F5344CB8AC3E}">
        <p14:creationId xmlns:p14="http://schemas.microsoft.com/office/powerpoint/2010/main" val="54839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84F-EB34-433F-A6EC-A146360AF064}"/>
              </a:ext>
            </a:extLst>
          </p:cNvPr>
          <p:cNvSpPr>
            <a:spLocks noGrp="1"/>
          </p:cNvSpPr>
          <p:nvPr>
            <p:ph type="title"/>
          </p:nvPr>
        </p:nvSpPr>
        <p:spPr>
          <a:xfrm>
            <a:off x="1912442" y="306333"/>
            <a:ext cx="8911687" cy="1280890"/>
          </a:xfrm>
        </p:spPr>
        <p:txBody>
          <a:bodyPr/>
          <a:lstStyle/>
          <a:p>
            <a:r>
              <a:rPr lang="en-GB" b="1" dirty="0">
                <a:latin typeface="Comic Sans MS" panose="030F0702030302020204" pitchFamily="66" charset="0"/>
              </a:rPr>
              <a:t>Reading in Year 2. </a:t>
            </a:r>
            <a:br>
              <a:rPr lang="en-GB" dirty="0"/>
            </a:br>
            <a:endParaRPr lang="en-GB" dirty="0"/>
          </a:p>
        </p:txBody>
      </p:sp>
      <p:sp>
        <p:nvSpPr>
          <p:cNvPr id="3" name="Content Placeholder 2">
            <a:extLst>
              <a:ext uri="{FF2B5EF4-FFF2-40B4-BE49-F238E27FC236}">
                <a16:creationId xmlns:a16="http://schemas.microsoft.com/office/drawing/2014/main" id="{C0A800E4-72C7-45F4-976D-9E17E79F7318}"/>
              </a:ext>
            </a:extLst>
          </p:cNvPr>
          <p:cNvSpPr>
            <a:spLocks noGrp="1"/>
          </p:cNvSpPr>
          <p:nvPr>
            <p:ph idx="1"/>
          </p:nvPr>
        </p:nvSpPr>
        <p:spPr>
          <a:xfrm>
            <a:off x="854528" y="1479443"/>
            <a:ext cx="8915400" cy="4820093"/>
          </a:xfrm>
        </p:spPr>
        <p:txBody>
          <a:bodyPr>
            <a:normAutofit fontScale="62500" lnSpcReduction="20000"/>
          </a:bodyPr>
          <a:lstStyle/>
          <a:p>
            <a:r>
              <a:rPr lang="en-GB" sz="4500" dirty="0">
                <a:latin typeface="Comic Sans MS" panose="030F0702030302020204" pitchFamily="66" charset="0"/>
              </a:rPr>
              <a:t>Throughout the school day your child will have many opportunities to enjoy and listen to stories.</a:t>
            </a:r>
          </a:p>
          <a:p>
            <a:pPr marL="0" indent="0">
              <a:buNone/>
            </a:pPr>
            <a:endParaRPr lang="en-GB" sz="4500" dirty="0">
              <a:latin typeface="Comic Sans MS" panose="030F0702030302020204" pitchFamily="66" charset="0"/>
            </a:endParaRPr>
          </a:p>
          <a:p>
            <a:r>
              <a:rPr lang="en-GB" sz="4500" dirty="0">
                <a:latin typeface="Comic Sans MS" panose="030F0702030302020204" pitchFamily="66" charset="0"/>
              </a:rPr>
              <a:t>Each day your child will practise reading in their  RWI lesson. </a:t>
            </a:r>
          </a:p>
          <a:p>
            <a:pPr marL="0" indent="0">
              <a:buNone/>
            </a:pPr>
            <a:endParaRPr lang="en-GB" sz="4500" dirty="0">
              <a:latin typeface="Comic Sans MS" panose="030F0702030302020204" pitchFamily="66" charset="0"/>
            </a:endParaRPr>
          </a:p>
          <a:p>
            <a:r>
              <a:rPr lang="en-GB" sz="4500" dirty="0">
                <a:latin typeface="Comic Sans MS" panose="030F0702030302020204" pitchFamily="66" charset="0"/>
              </a:rPr>
              <a:t>They will be listened to read each week by an adult and the teacher will listen to them read at least once every three weeks. The teacher and adult will record what they have read in their home school reading record.</a:t>
            </a:r>
          </a:p>
          <a:p>
            <a:endParaRPr lang="en-GB" dirty="0"/>
          </a:p>
          <a:p>
            <a:endParaRPr lang="en-GB" dirty="0"/>
          </a:p>
        </p:txBody>
      </p:sp>
      <p:pic>
        <p:nvPicPr>
          <p:cNvPr id="4" name="Picture 3">
            <a:extLst>
              <a:ext uri="{FF2B5EF4-FFF2-40B4-BE49-F238E27FC236}">
                <a16:creationId xmlns:a16="http://schemas.microsoft.com/office/drawing/2014/main" id="{BDE01875-61B8-4B53-986A-A023CACA6100}"/>
              </a:ext>
            </a:extLst>
          </p:cNvPr>
          <p:cNvPicPr>
            <a:picLocks noChangeAspect="1"/>
          </p:cNvPicPr>
          <p:nvPr/>
        </p:nvPicPr>
        <p:blipFill>
          <a:blip r:embed="rId3"/>
          <a:stretch>
            <a:fillRect/>
          </a:stretch>
        </p:blipFill>
        <p:spPr>
          <a:xfrm>
            <a:off x="9501187" y="82272"/>
            <a:ext cx="2625644" cy="1877157"/>
          </a:xfrm>
          <a:prstGeom prst="rect">
            <a:avLst/>
          </a:prstGeom>
        </p:spPr>
      </p:pic>
      <p:pic>
        <p:nvPicPr>
          <p:cNvPr id="5" name="Picture 4">
            <a:extLst>
              <a:ext uri="{FF2B5EF4-FFF2-40B4-BE49-F238E27FC236}">
                <a16:creationId xmlns:a16="http://schemas.microsoft.com/office/drawing/2014/main" id="{5FB31C53-65D7-4411-B59A-07976D758A96}"/>
              </a:ext>
            </a:extLst>
          </p:cNvPr>
          <p:cNvPicPr>
            <a:picLocks noChangeAspect="1"/>
          </p:cNvPicPr>
          <p:nvPr/>
        </p:nvPicPr>
        <p:blipFill>
          <a:blip r:embed="rId4"/>
          <a:stretch>
            <a:fillRect/>
          </a:stretch>
        </p:blipFill>
        <p:spPr>
          <a:xfrm rot="600478">
            <a:off x="9733104" y="3469822"/>
            <a:ext cx="2152650" cy="2857500"/>
          </a:xfrm>
          <a:prstGeom prst="rect">
            <a:avLst/>
          </a:prstGeom>
        </p:spPr>
      </p:pic>
    </p:spTree>
    <p:extLst>
      <p:ext uri="{BB962C8B-B14F-4D97-AF65-F5344CB8AC3E}">
        <p14:creationId xmlns:p14="http://schemas.microsoft.com/office/powerpoint/2010/main" val="402962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72F0-AC58-4CE5-BA61-6CF1602AA24A}"/>
              </a:ext>
            </a:extLst>
          </p:cNvPr>
          <p:cNvSpPr>
            <a:spLocks noGrp="1"/>
          </p:cNvSpPr>
          <p:nvPr>
            <p:ph type="title"/>
          </p:nvPr>
        </p:nvSpPr>
        <p:spPr/>
        <p:txBody>
          <a:bodyPr/>
          <a:lstStyle/>
          <a:p>
            <a:r>
              <a:rPr lang="en-GB" b="1" dirty="0">
                <a:latin typeface="Comic Sans MS" panose="030F0702030302020204" pitchFamily="66" charset="0"/>
              </a:rPr>
              <a:t>RWI</a:t>
            </a:r>
            <a:r>
              <a:rPr lang="en-GB" dirty="0"/>
              <a:t> </a:t>
            </a:r>
          </a:p>
        </p:txBody>
      </p:sp>
      <p:sp>
        <p:nvSpPr>
          <p:cNvPr id="3" name="Content Placeholder 2">
            <a:extLst>
              <a:ext uri="{FF2B5EF4-FFF2-40B4-BE49-F238E27FC236}">
                <a16:creationId xmlns:a16="http://schemas.microsoft.com/office/drawing/2014/main" id="{D47A0D4B-D56A-42B9-93FA-8235479105FD}"/>
              </a:ext>
            </a:extLst>
          </p:cNvPr>
          <p:cNvSpPr>
            <a:spLocks noGrp="1"/>
          </p:cNvSpPr>
          <p:nvPr>
            <p:ph idx="1"/>
          </p:nvPr>
        </p:nvSpPr>
        <p:spPr>
          <a:xfrm>
            <a:off x="219924" y="1189822"/>
            <a:ext cx="8915400" cy="4236847"/>
          </a:xfrm>
        </p:spPr>
        <p:txBody>
          <a:bodyPr>
            <a:noAutofit/>
          </a:bodyPr>
          <a:lstStyle/>
          <a:p>
            <a:r>
              <a:rPr lang="en-GB" sz="2800" dirty="0">
                <a:latin typeface="Comic Sans MS" panose="030F0702030302020204" pitchFamily="66" charset="0"/>
              </a:rPr>
              <a:t>Everyday your child will have a RWI lesson, where they will continue to learn their sounds and read books that match their phonic knowledge. </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Once your child has practised reading a book in their lessons they will bring it home to read to you alongside a phonic decodable book. It is really important that your child has the opportunity to read this daily to you to help improve their fluency and comprehension. Please record daily in their home school reading record that they have practised their RWI book. </a:t>
            </a:r>
          </a:p>
        </p:txBody>
      </p:sp>
      <p:pic>
        <p:nvPicPr>
          <p:cNvPr id="4" name="Picture 3">
            <a:extLst>
              <a:ext uri="{FF2B5EF4-FFF2-40B4-BE49-F238E27FC236}">
                <a16:creationId xmlns:a16="http://schemas.microsoft.com/office/drawing/2014/main" id="{CB5A36B4-2D13-472A-A4C8-69EA79C5334B}"/>
              </a:ext>
            </a:extLst>
          </p:cNvPr>
          <p:cNvPicPr>
            <a:picLocks noChangeAspect="1"/>
          </p:cNvPicPr>
          <p:nvPr/>
        </p:nvPicPr>
        <p:blipFill>
          <a:blip r:embed="rId3"/>
          <a:stretch>
            <a:fillRect/>
          </a:stretch>
        </p:blipFill>
        <p:spPr>
          <a:xfrm rot="794365">
            <a:off x="8944927" y="581559"/>
            <a:ext cx="3227458" cy="2705100"/>
          </a:xfrm>
          <a:prstGeom prst="rect">
            <a:avLst/>
          </a:prstGeom>
        </p:spPr>
      </p:pic>
      <p:pic>
        <p:nvPicPr>
          <p:cNvPr id="5" name="Picture 4">
            <a:extLst>
              <a:ext uri="{FF2B5EF4-FFF2-40B4-BE49-F238E27FC236}">
                <a16:creationId xmlns:a16="http://schemas.microsoft.com/office/drawing/2014/main" id="{F8791540-C418-4DFA-AE5B-E7640AB0B805}"/>
              </a:ext>
            </a:extLst>
          </p:cNvPr>
          <p:cNvPicPr>
            <a:picLocks noChangeAspect="1"/>
          </p:cNvPicPr>
          <p:nvPr/>
        </p:nvPicPr>
        <p:blipFill>
          <a:blip r:embed="rId4"/>
          <a:stretch>
            <a:fillRect/>
          </a:stretch>
        </p:blipFill>
        <p:spPr>
          <a:xfrm>
            <a:off x="9055918" y="3308245"/>
            <a:ext cx="1543050" cy="1809750"/>
          </a:xfrm>
          <a:prstGeom prst="rect">
            <a:avLst/>
          </a:prstGeom>
        </p:spPr>
      </p:pic>
      <p:pic>
        <p:nvPicPr>
          <p:cNvPr id="6" name="Picture 5">
            <a:extLst>
              <a:ext uri="{FF2B5EF4-FFF2-40B4-BE49-F238E27FC236}">
                <a16:creationId xmlns:a16="http://schemas.microsoft.com/office/drawing/2014/main" id="{ED6DED6B-F38B-4D29-B118-7F969748E95E}"/>
              </a:ext>
            </a:extLst>
          </p:cNvPr>
          <p:cNvPicPr>
            <a:picLocks noChangeAspect="1"/>
          </p:cNvPicPr>
          <p:nvPr/>
        </p:nvPicPr>
        <p:blipFill>
          <a:blip r:embed="rId5"/>
          <a:stretch>
            <a:fillRect/>
          </a:stretch>
        </p:blipFill>
        <p:spPr>
          <a:xfrm rot="1007645">
            <a:off x="9782707" y="4761803"/>
            <a:ext cx="2466975" cy="1676400"/>
          </a:xfrm>
          <a:prstGeom prst="rect">
            <a:avLst/>
          </a:prstGeom>
        </p:spPr>
      </p:pic>
    </p:spTree>
    <p:extLst>
      <p:ext uri="{BB962C8B-B14F-4D97-AF65-F5344CB8AC3E}">
        <p14:creationId xmlns:p14="http://schemas.microsoft.com/office/powerpoint/2010/main" val="235230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7A25-96E2-4EE7-A67A-D827650A3238}"/>
              </a:ext>
            </a:extLst>
          </p:cNvPr>
          <p:cNvSpPr>
            <a:spLocks noGrp="1"/>
          </p:cNvSpPr>
          <p:nvPr>
            <p:ph type="title"/>
          </p:nvPr>
        </p:nvSpPr>
        <p:spPr>
          <a:xfrm>
            <a:off x="2138600" y="216620"/>
            <a:ext cx="8911687" cy="1280890"/>
          </a:xfrm>
        </p:spPr>
        <p:txBody>
          <a:bodyPr/>
          <a:lstStyle/>
          <a:p>
            <a:r>
              <a:rPr lang="en-GB" b="1" dirty="0">
                <a:latin typeface="Comic Sans MS" panose="030F0702030302020204" pitchFamily="66" charset="0"/>
              </a:rPr>
              <a:t>Ways to support your child with reading at home.</a:t>
            </a:r>
          </a:p>
        </p:txBody>
      </p:sp>
      <p:sp>
        <p:nvSpPr>
          <p:cNvPr id="3" name="Content Placeholder 2">
            <a:extLst>
              <a:ext uri="{FF2B5EF4-FFF2-40B4-BE49-F238E27FC236}">
                <a16:creationId xmlns:a16="http://schemas.microsoft.com/office/drawing/2014/main" id="{15A28DE1-B6D5-4EA2-A06C-5E1B06258A11}"/>
              </a:ext>
            </a:extLst>
          </p:cNvPr>
          <p:cNvSpPr>
            <a:spLocks noGrp="1"/>
          </p:cNvSpPr>
          <p:nvPr>
            <p:ph idx="1"/>
          </p:nvPr>
        </p:nvSpPr>
        <p:spPr>
          <a:xfrm>
            <a:off x="1992312" y="1701209"/>
            <a:ext cx="8915400" cy="4831793"/>
          </a:xfrm>
        </p:spPr>
        <p:txBody>
          <a:bodyPr>
            <a:noAutofit/>
          </a:bodyPr>
          <a:lstStyle/>
          <a:p>
            <a:r>
              <a:rPr lang="en-GB" sz="1600" dirty="0">
                <a:latin typeface="Comic Sans MS" panose="030F0702030302020204" pitchFamily="66" charset="0"/>
              </a:rPr>
              <a:t>Each week your child will bring home at least four books. </a:t>
            </a:r>
          </a:p>
          <a:p>
            <a:r>
              <a:rPr lang="en-GB" sz="1600" dirty="0">
                <a:latin typeface="Comic Sans MS" panose="030F0702030302020204" pitchFamily="66" charset="0"/>
              </a:rPr>
              <a:t>Two books will be from our book corners that you can share and read together. It is not expected that your child will be  able to read these independently but will enjoy sharing a story with you for pleasure. </a:t>
            </a:r>
          </a:p>
          <a:p>
            <a:r>
              <a:rPr lang="en-GB" sz="1600" dirty="0">
                <a:latin typeface="Comic Sans MS" panose="030F0702030302020204" pitchFamily="66" charset="0"/>
              </a:rPr>
              <a:t>In addition they will bring home a colour banded book or two RWI books that they will read to you. This is practised daily for at least 15 minutes and a comment made in the home school reading record.</a:t>
            </a:r>
          </a:p>
          <a:p>
            <a:r>
              <a:rPr lang="en-GB" sz="1600" dirty="0">
                <a:latin typeface="Comic Sans MS" panose="030F0702030302020204" pitchFamily="66" charset="0"/>
              </a:rPr>
              <a:t>The home school reading record will be checked each day by the class teacher to check children are engaging and practising reading at home. </a:t>
            </a:r>
          </a:p>
          <a:p>
            <a:r>
              <a:rPr lang="en-GB" sz="1600" dirty="0">
                <a:latin typeface="Comic Sans MS" panose="030F0702030302020204" pitchFamily="66" charset="0"/>
              </a:rPr>
              <a:t>Taking your child regularly to the library is a wonderful opportunity to improving their reading. Here they can select books that interest and excite them and develop their passion for reading. </a:t>
            </a:r>
          </a:p>
          <a:p>
            <a:r>
              <a:rPr lang="en-GB" sz="1600" dirty="0">
                <a:latin typeface="Comic Sans MS" panose="030F0702030302020204" pitchFamily="66" charset="0"/>
              </a:rPr>
              <a:t>Extend your child’s vocabulary, e.g. instead of saying,” Look at that big dog? ” </a:t>
            </a:r>
          </a:p>
          <a:p>
            <a:pPr marL="0" indent="0">
              <a:buNone/>
            </a:pPr>
            <a:r>
              <a:rPr lang="en-GB" sz="1600" dirty="0">
                <a:latin typeface="Comic Sans MS" panose="030F0702030302020204" pitchFamily="66" charset="0"/>
              </a:rPr>
              <a:t>     We could say “Look over there, can you see the enormous dog wagging its tail? It looks</a:t>
            </a:r>
          </a:p>
          <a:p>
            <a:pPr marL="0" indent="0">
              <a:buNone/>
            </a:pPr>
            <a:r>
              <a:rPr lang="en-GB" sz="1600" dirty="0">
                <a:latin typeface="Comic Sans MS" panose="030F0702030302020204" pitchFamily="66" charset="0"/>
              </a:rPr>
              <a:t>     exhausted and thirsty.” </a:t>
            </a:r>
          </a:p>
        </p:txBody>
      </p:sp>
      <p:pic>
        <p:nvPicPr>
          <p:cNvPr id="1026" name="Picture 2" descr="50 Best Children's Books of All-Time - Popular Stories &amp; Books for Kids">
            <a:extLst>
              <a:ext uri="{FF2B5EF4-FFF2-40B4-BE49-F238E27FC236}">
                <a16:creationId xmlns:a16="http://schemas.microsoft.com/office/drawing/2014/main" id="{4DF33333-7FCC-44A6-9639-957D5D2CB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5531">
            <a:off x="-74678" y="452409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7B1C8C7-2241-4CA3-9630-DCAE83D1E3AC}"/>
              </a:ext>
            </a:extLst>
          </p:cNvPr>
          <p:cNvPicPr>
            <a:picLocks noChangeAspect="1"/>
          </p:cNvPicPr>
          <p:nvPr/>
        </p:nvPicPr>
        <p:blipFill>
          <a:blip r:embed="rId4"/>
          <a:stretch>
            <a:fillRect/>
          </a:stretch>
        </p:blipFill>
        <p:spPr>
          <a:xfrm rot="1158833">
            <a:off x="9471639" y="659"/>
            <a:ext cx="2446890" cy="2070036"/>
          </a:xfrm>
          <a:prstGeom prst="rect">
            <a:avLst/>
          </a:prstGeom>
        </p:spPr>
      </p:pic>
      <p:pic>
        <p:nvPicPr>
          <p:cNvPr id="5" name="Picture 4">
            <a:extLst>
              <a:ext uri="{FF2B5EF4-FFF2-40B4-BE49-F238E27FC236}">
                <a16:creationId xmlns:a16="http://schemas.microsoft.com/office/drawing/2014/main" id="{E5EF1F3D-C2A8-44DB-BCF3-83AD4516138B}"/>
              </a:ext>
            </a:extLst>
          </p:cNvPr>
          <p:cNvPicPr>
            <a:picLocks noChangeAspect="1"/>
          </p:cNvPicPr>
          <p:nvPr/>
        </p:nvPicPr>
        <p:blipFill>
          <a:blip r:embed="rId5"/>
          <a:stretch>
            <a:fillRect/>
          </a:stretch>
        </p:blipFill>
        <p:spPr>
          <a:xfrm rot="20439559">
            <a:off x="296799" y="367097"/>
            <a:ext cx="1400175" cy="1676400"/>
          </a:xfrm>
          <a:prstGeom prst="rect">
            <a:avLst/>
          </a:prstGeom>
        </p:spPr>
      </p:pic>
      <p:pic>
        <p:nvPicPr>
          <p:cNvPr id="6" name="Picture 5">
            <a:extLst>
              <a:ext uri="{FF2B5EF4-FFF2-40B4-BE49-F238E27FC236}">
                <a16:creationId xmlns:a16="http://schemas.microsoft.com/office/drawing/2014/main" id="{49810343-42B7-4E0F-AEFA-6506669A2D3D}"/>
              </a:ext>
            </a:extLst>
          </p:cNvPr>
          <p:cNvPicPr>
            <a:picLocks noChangeAspect="1"/>
          </p:cNvPicPr>
          <p:nvPr/>
        </p:nvPicPr>
        <p:blipFill>
          <a:blip r:embed="rId6"/>
          <a:stretch>
            <a:fillRect/>
          </a:stretch>
        </p:blipFill>
        <p:spPr>
          <a:xfrm rot="483728">
            <a:off x="10737119" y="4659564"/>
            <a:ext cx="1579562" cy="1955032"/>
          </a:xfrm>
          <a:prstGeom prst="rect">
            <a:avLst/>
          </a:prstGeom>
        </p:spPr>
      </p:pic>
    </p:spTree>
    <p:extLst>
      <p:ext uri="{BB962C8B-B14F-4D97-AF65-F5344CB8AC3E}">
        <p14:creationId xmlns:p14="http://schemas.microsoft.com/office/powerpoint/2010/main" val="361807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F020-0C90-42B1-9E73-D1D7DC48D785}"/>
              </a:ext>
            </a:extLst>
          </p:cNvPr>
          <p:cNvSpPr>
            <a:spLocks noGrp="1"/>
          </p:cNvSpPr>
          <p:nvPr>
            <p:ph type="title"/>
          </p:nvPr>
        </p:nvSpPr>
        <p:spPr>
          <a:xfrm>
            <a:off x="1674564" y="191983"/>
            <a:ext cx="10034221" cy="1280890"/>
          </a:xfrm>
        </p:spPr>
        <p:txBody>
          <a:bodyPr>
            <a:normAutofit fontScale="90000"/>
          </a:bodyPr>
          <a:lstStyle/>
          <a:p>
            <a:r>
              <a:rPr lang="en-GB" b="1" dirty="0">
                <a:latin typeface="Comic Sans MS" panose="030F0702030302020204" pitchFamily="66" charset="0"/>
              </a:rPr>
              <a:t>Home school reading record</a:t>
            </a:r>
            <a:br>
              <a:rPr lang="en-GB" b="1" dirty="0">
                <a:latin typeface="Comic Sans MS" panose="030F0702030302020204" pitchFamily="66" charset="0"/>
              </a:rPr>
            </a:br>
            <a:r>
              <a:rPr lang="en-GB" sz="2000" dirty="0">
                <a:latin typeface="Comic Sans MS" panose="030F0702030302020204" pitchFamily="66" charset="0"/>
              </a:rPr>
              <a:t>The home school reading record will be checked every morning to check that your child has read at home and it has been signed by an adult. Rewards are given each week to children who have read daily at home. </a:t>
            </a:r>
            <a:r>
              <a:rPr lang="en-GB" sz="2000" b="1" dirty="0">
                <a:latin typeface="Comic Sans MS" panose="030F0702030302020204" pitchFamily="66" charset="0"/>
              </a:rPr>
              <a:t> </a:t>
            </a:r>
          </a:p>
        </p:txBody>
      </p:sp>
      <p:pic>
        <p:nvPicPr>
          <p:cNvPr id="4" name="Content Placeholder 3">
            <a:extLst>
              <a:ext uri="{FF2B5EF4-FFF2-40B4-BE49-F238E27FC236}">
                <a16:creationId xmlns:a16="http://schemas.microsoft.com/office/drawing/2014/main" id="{67A05A51-74E9-4678-854F-D0FCE07D53E5}"/>
              </a:ext>
            </a:extLst>
          </p:cNvPr>
          <p:cNvPicPr>
            <a:picLocks noGrp="1"/>
          </p:cNvPicPr>
          <p:nvPr>
            <p:ph idx="1"/>
          </p:nvPr>
        </p:nvPicPr>
        <p:blipFill>
          <a:blip r:embed="rId3"/>
          <a:stretch>
            <a:fillRect/>
          </a:stretch>
        </p:blipFill>
        <p:spPr>
          <a:xfrm>
            <a:off x="1674564" y="1666050"/>
            <a:ext cx="6656949" cy="2994941"/>
          </a:xfrm>
          <a:prstGeom prst="rect">
            <a:avLst/>
          </a:prstGeom>
        </p:spPr>
      </p:pic>
      <p:pic>
        <p:nvPicPr>
          <p:cNvPr id="5" name="Picture 4">
            <a:extLst>
              <a:ext uri="{FF2B5EF4-FFF2-40B4-BE49-F238E27FC236}">
                <a16:creationId xmlns:a16="http://schemas.microsoft.com/office/drawing/2014/main" id="{17D3A1E6-632D-4AA4-997C-12DFC4835613}"/>
              </a:ext>
            </a:extLst>
          </p:cNvPr>
          <p:cNvPicPr>
            <a:picLocks noChangeAspect="1"/>
          </p:cNvPicPr>
          <p:nvPr/>
        </p:nvPicPr>
        <p:blipFill>
          <a:blip r:embed="rId4"/>
          <a:stretch>
            <a:fillRect/>
          </a:stretch>
        </p:blipFill>
        <p:spPr>
          <a:xfrm rot="600478">
            <a:off x="8773062" y="1638182"/>
            <a:ext cx="2152650" cy="2857500"/>
          </a:xfrm>
          <a:prstGeom prst="rect">
            <a:avLst/>
          </a:prstGeom>
        </p:spPr>
      </p:pic>
      <p:sp>
        <p:nvSpPr>
          <p:cNvPr id="3" name="TextBox 2">
            <a:extLst>
              <a:ext uri="{FF2B5EF4-FFF2-40B4-BE49-F238E27FC236}">
                <a16:creationId xmlns:a16="http://schemas.microsoft.com/office/drawing/2014/main" id="{A873E1EA-A0E9-4AD7-8581-A93256ABDB65}"/>
              </a:ext>
            </a:extLst>
          </p:cNvPr>
          <p:cNvSpPr txBox="1"/>
          <p:nvPr/>
        </p:nvSpPr>
        <p:spPr>
          <a:xfrm>
            <a:off x="1315305" y="5007284"/>
            <a:ext cx="10854253" cy="369332"/>
          </a:xfrm>
          <a:prstGeom prst="rect">
            <a:avLst/>
          </a:prstGeom>
          <a:noFill/>
        </p:spPr>
        <p:txBody>
          <a:bodyPr wrap="none" rtlCol="0">
            <a:spAutoFit/>
          </a:bodyPr>
          <a:lstStyle/>
          <a:p>
            <a:r>
              <a:rPr lang="en-GB" dirty="0">
                <a:latin typeface="Comic Sans MS" panose="030F0702030302020204" pitchFamily="66" charset="0"/>
              </a:rPr>
              <a:t>Your child’s reading target will also be in the record so that they can practise this target at home</a:t>
            </a:r>
            <a:r>
              <a:rPr lang="en-GB" dirty="0"/>
              <a:t>. </a:t>
            </a:r>
          </a:p>
        </p:txBody>
      </p:sp>
      <p:sp>
        <p:nvSpPr>
          <p:cNvPr id="6" name="TextBox 5">
            <a:extLst>
              <a:ext uri="{FF2B5EF4-FFF2-40B4-BE49-F238E27FC236}">
                <a16:creationId xmlns:a16="http://schemas.microsoft.com/office/drawing/2014/main" id="{29AC69A3-3F51-4220-8E12-BA695D175D5B}"/>
              </a:ext>
            </a:extLst>
          </p:cNvPr>
          <p:cNvSpPr txBox="1"/>
          <p:nvPr/>
        </p:nvSpPr>
        <p:spPr>
          <a:xfrm>
            <a:off x="1315305" y="5868552"/>
            <a:ext cx="10929595" cy="646331"/>
          </a:xfrm>
          <a:prstGeom prst="rect">
            <a:avLst/>
          </a:prstGeom>
          <a:noFill/>
        </p:spPr>
        <p:txBody>
          <a:bodyPr wrap="none" rtlCol="0">
            <a:spAutoFit/>
          </a:bodyPr>
          <a:lstStyle/>
          <a:p>
            <a:r>
              <a:rPr lang="en-GB" dirty="0">
                <a:latin typeface="Comic Sans MS" panose="030F0702030302020204" pitchFamily="66" charset="0"/>
              </a:rPr>
              <a:t>In the reading record you will find useful questions to ask your child as well as sounds and words to </a:t>
            </a:r>
          </a:p>
          <a:p>
            <a:r>
              <a:rPr lang="en-GB" dirty="0">
                <a:latin typeface="Comic Sans MS" panose="030F0702030302020204" pitchFamily="66" charset="0"/>
              </a:rPr>
              <a:t>practise. </a:t>
            </a:r>
          </a:p>
        </p:txBody>
      </p:sp>
    </p:spTree>
    <p:extLst>
      <p:ext uri="{BB962C8B-B14F-4D97-AF65-F5344CB8AC3E}">
        <p14:creationId xmlns:p14="http://schemas.microsoft.com/office/powerpoint/2010/main" val="316914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2AE21C-5BBE-424E-A1F9-44D375971582}"/>
              </a:ext>
            </a:extLst>
          </p:cNvPr>
          <p:cNvSpPr txBox="1"/>
          <p:nvPr/>
        </p:nvSpPr>
        <p:spPr>
          <a:xfrm>
            <a:off x="2159306" y="352540"/>
            <a:ext cx="6852492" cy="369332"/>
          </a:xfrm>
          <a:prstGeom prst="rect">
            <a:avLst/>
          </a:prstGeom>
          <a:noFill/>
        </p:spPr>
        <p:txBody>
          <a:bodyPr wrap="square" rtlCol="0">
            <a:spAutoFit/>
          </a:bodyPr>
          <a:lstStyle/>
          <a:p>
            <a:r>
              <a:rPr lang="en-GB" b="1" dirty="0">
                <a:latin typeface="Comic Sans MS" panose="030F0702030302020204" pitchFamily="66" charset="0"/>
              </a:rPr>
              <a:t>Expectations of reading</a:t>
            </a:r>
          </a:p>
        </p:txBody>
      </p:sp>
      <p:pic>
        <p:nvPicPr>
          <p:cNvPr id="5" name="Content Placeholder 4">
            <a:extLst>
              <a:ext uri="{FF2B5EF4-FFF2-40B4-BE49-F238E27FC236}">
                <a16:creationId xmlns:a16="http://schemas.microsoft.com/office/drawing/2014/main" id="{DC4A0B4B-64CC-426D-9C2A-E1F8890635CC}"/>
              </a:ext>
            </a:extLst>
          </p:cNvPr>
          <p:cNvPicPr>
            <a:picLocks noGrp="1" noChangeAspect="1"/>
          </p:cNvPicPr>
          <p:nvPr>
            <p:ph idx="1"/>
          </p:nvPr>
        </p:nvPicPr>
        <p:blipFill>
          <a:blip r:embed="rId3"/>
          <a:stretch>
            <a:fillRect/>
          </a:stretch>
        </p:blipFill>
        <p:spPr>
          <a:xfrm>
            <a:off x="2963537" y="1281938"/>
            <a:ext cx="6531301" cy="4383850"/>
          </a:xfrm>
          <a:prstGeom prst="rect">
            <a:avLst/>
          </a:prstGeom>
        </p:spPr>
      </p:pic>
    </p:spTree>
    <p:extLst>
      <p:ext uri="{BB962C8B-B14F-4D97-AF65-F5344CB8AC3E}">
        <p14:creationId xmlns:p14="http://schemas.microsoft.com/office/powerpoint/2010/main" val="44430532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502</TotalTime>
  <Words>1115</Words>
  <Application>Microsoft Office PowerPoint</Application>
  <PresentationFormat>Widescreen</PresentationFormat>
  <Paragraphs>96</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Comic Sans MS</vt:lpstr>
      <vt:lpstr>Wingdings 3</vt:lpstr>
      <vt:lpstr>Wisp</vt:lpstr>
      <vt:lpstr>Welcome to Year 2</vt:lpstr>
      <vt:lpstr>Curriculum </vt:lpstr>
      <vt:lpstr>Big Picture Here you can find information about what we will be teaching your child in each subject. </vt:lpstr>
      <vt:lpstr>Also there are suggestions of ways you can support your child with their learning at home. </vt:lpstr>
      <vt:lpstr>Reading in Year 2.  </vt:lpstr>
      <vt:lpstr>RWI </vt:lpstr>
      <vt:lpstr>Ways to support your child with reading at home.</vt:lpstr>
      <vt:lpstr>Home school reading record The home school reading record will be checked every morning to check that your child has read at home and it has been signed by an adult. Rewards are given each week to children who have read daily at home.  </vt:lpstr>
      <vt:lpstr>PowerPoint Presentation</vt:lpstr>
      <vt:lpstr>Recommended reading in Year 2 </vt:lpstr>
      <vt:lpstr>Maths in year 2</vt:lpstr>
      <vt:lpstr>PowerPoint Presentation</vt:lpstr>
      <vt:lpstr>PowerPoint Presentation</vt:lpstr>
      <vt:lpstr>PowerPoint Presentation</vt:lpstr>
      <vt:lpstr>Homework</vt:lpstr>
      <vt:lpstr>Communication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VAmey@MYSP.mayesparkprimaryschool.org.uk</dc:creator>
  <cp:lastModifiedBy>CIge@MYSP.mayesparkprimaryschool.org.uk</cp:lastModifiedBy>
  <cp:revision>41</cp:revision>
  <dcterms:created xsi:type="dcterms:W3CDTF">2021-07-20T09:58:14Z</dcterms:created>
  <dcterms:modified xsi:type="dcterms:W3CDTF">2024-09-19T08:25:25Z</dcterms:modified>
</cp:coreProperties>
</file>